
<file path=[Content_Types].xml><?xml version="1.0" encoding="utf-8"?>
<Types xmlns="http://schemas.openxmlformats.org/package/2006/content-types">
  <Default Extension="xml" ContentType="application/xml"/>
  <Default Extension="xlsx" ContentType="application/vnd.openxmlformats-officedocument.spreadsheetml.sheet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701" r:id="rId5"/>
    <p:sldId id="697" r:id="rId6"/>
    <p:sldId id="694" r:id="rId7"/>
    <p:sldId id="693" r:id="rId8"/>
    <p:sldId id="695" r:id="rId9"/>
    <p:sldId id="687" r:id="rId10"/>
    <p:sldId id="698" r:id="rId11"/>
    <p:sldId id="686" r:id="rId12"/>
    <p:sldId id="688" r:id="rId13"/>
    <p:sldId id="689" r:id="rId14"/>
    <p:sldId id="690" r:id="rId15"/>
    <p:sldId id="691" r:id="rId16"/>
    <p:sldId id="699" r:id="rId17"/>
    <p:sldId id="700" r:id="rId18"/>
    <p:sldId id="702" r:id="rId19"/>
    <p:sldId id="704" r:id="rId2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597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3F3F"/>
    <a:srgbClr val="28724F"/>
    <a:srgbClr val="A0DAB3"/>
    <a:srgbClr val="014E7D"/>
    <a:srgbClr val="3494BA"/>
    <a:srgbClr val="013657"/>
    <a:srgbClr val="014067"/>
    <a:srgbClr val="7BAFD4"/>
    <a:srgbClr val="253746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4" autoAdjust="0"/>
    <p:restoredTop sz="96340" autoAdjust="0"/>
  </p:normalViewPr>
  <p:slideViewPr>
    <p:cSldViewPr snapToGrid="0" showGuides="1">
      <p:cViewPr varScale="1">
        <p:scale>
          <a:sx n="63" d="100"/>
          <a:sy n="63" d="100"/>
        </p:scale>
        <p:origin x="200" y="248"/>
      </p:cViewPr>
      <p:guideLst>
        <p:guide pos="3840"/>
        <p:guide pos="597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commentAuthors" Target="commentAuthors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4" Type="http://schemas.openxmlformats.org/officeDocument/2006/relationships/chartUserShapes" Target="../drawings/drawing1.xml"/><Relationship Id="rId1" Type="http://schemas.microsoft.com/office/2011/relationships/chartStyle" Target="style1.xml"/><Relationship Id="rId2" Type="http://schemas.microsoft.com/office/2011/relationships/chartColorStyle" Target="colors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492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0174449815587143"/>
                  <c:y val="-0.03852531952758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7C5-4FC7-8613-0E315162D5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7C5-4FC7-8613-0E315162D58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0130837361690357"/>
                  <c:y val="-0.01284177317586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7C5-4FC7-8613-0E315162D5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A7C5-4FC7-8613-0E315162D58A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0196256042535535"/>
                  <c:y val="-0.07448228441999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7C5-4FC7-8613-0E315162D5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7C5-4FC7-8613-0E315162D58A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0359802744648481"/>
                  <c:y val="-0.057787878175052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2DC11CB-56DB-4D3C-A6EF-AC2ABD58CF5E}" type="VALUE">
                      <a:rPr lang="en-US" sz="140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pPr>
                        <a:defRPr sz="1400" b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ln>
                        <a:noFill/>
                      </a:ln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7C5-4FC7-8613-0E315162D58A}"/>
                </c:ext>
                <c:ext xmlns:c15="http://schemas.microsoft.com/office/drawing/2012/chart" uri="{CE6537A1-D6FC-4f65-9D91-7224C49458BB}">
                  <c15:layout>
                    <c:manualLayout>
                      <c:w val="0.052373148498946"/>
                      <c:h val="0.0688448471121178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A7C5-4FC7-8613-0E315162D58A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0.0294384063803304"/>
                  <c:y val="-0.04623038343310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7C5-4FC7-8613-0E315162D5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A7C5-4FC7-8613-0E315162D58A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0.0239868496432322"/>
                  <c:y val="-0.04366202879792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A7C5-4FC7-8613-0E315162D5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A7C5-4FC7-8613-0E315162D58A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0.0337996517700089"/>
                  <c:y val="-0.05136709270344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A7C5-4FC7-8613-0E315162D5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A7C5-4FC7-8613-0E315162D58A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0.0337996517700089"/>
                  <c:y val="-0.03082025562206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A7C5-4FC7-8613-0E315162D5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A7C5-4FC7-8613-0E315162D58A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0.0359802744648481"/>
                  <c:y val="-0.04366202879792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A7C5-4FC7-8613-0E315162D5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A7C5-4FC7-8613-0E315162D58A}"/>
                </c:ex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0.0207159156009732"/>
                  <c:y val="-0.04366202879792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A7C5-4FC7-8613-0E315162D5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A7C5-4FC7-8613-0E315162D58A}"/>
                </c:ex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-0.0261674723380715"/>
                  <c:y val="-0.06164051124413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A7C5-4FC7-8613-0E315162D5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A7C5-4FC7-8613-0E315162D58A}"/>
                </c:ext>
                <c:ext xmlns:c15="http://schemas.microsoft.com/office/drawing/2012/chart" uri="{CE6537A1-D6FC-4f65-9D91-7224C49458BB}"/>
              </c:extLst>
            </c:dLbl>
            <c:dLbl>
              <c:idx val="22"/>
              <c:layout>
                <c:manualLayout>
                  <c:x val="-0.0283480950329108"/>
                  <c:y val="-0.04109367416275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A7C5-4FC7-8613-0E315162D5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A7C5-4FC7-8613-0E315162D58A}"/>
                </c:ex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-0.0283480950329108"/>
                  <c:y val="-0.0744822844199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A7C5-4FC7-8613-0E315162D58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5"/>
              <c:layout>
                <c:manualLayout>
                  <c:x val="-0.0220788047852477"/>
                  <c:y val="0.068061397832065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sz="1400" b="1" i="0" u="none" strike="noStrike" kern="120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24601C7-D218-4631-A1EC-F27793A40538}" type="VALUE">
                      <a:rPr lang="en-US" sz="1400" dirty="0">
                        <a:ln>
                          <a:noFill/>
                        </a:ln>
                        <a:solidFill>
                          <a:srgbClr val="28724F"/>
                        </a:solidFill>
                      </a:rPr>
                      <a:pPr algn="ctr">
                        <a:defRPr sz="1400" b="1">
                          <a:ln>
                            <a:noFill/>
                          </a:ln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 w="28575"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sz="1400" b="1" i="0" u="none" strike="noStrike" kern="1200" baseline="0">
                      <a:ln>
                        <a:noFill/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A7C5-4FC7-8613-0E315162D58A}"/>
                </c:ext>
                <c:ext xmlns:c15="http://schemas.microsoft.com/office/drawing/2012/chart" uri="{CE6537A1-D6FC-4f65-9D91-7224C49458BB}">
                  <c15:layout>
                    <c:manualLayout>
                      <c:w val="0.0452860388894312"/>
                      <c:h val="0.0714132017472901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Sheet1!$D$6:$AC$6</c:f>
              <c:numCache>
                <c:formatCode>m/d/yyyy</c:formatCode>
                <c:ptCount val="26"/>
                <c:pt idx="0">
                  <c:v>39448.0</c:v>
                </c:pt>
                <c:pt idx="1">
                  <c:v>39600.0</c:v>
                </c:pt>
                <c:pt idx="2">
                  <c:v>39814.0</c:v>
                </c:pt>
                <c:pt idx="3">
                  <c:v>39965.0</c:v>
                </c:pt>
                <c:pt idx="4">
                  <c:v>40179.0</c:v>
                </c:pt>
                <c:pt idx="5">
                  <c:v>40330.0</c:v>
                </c:pt>
                <c:pt idx="6">
                  <c:v>40544.0</c:v>
                </c:pt>
                <c:pt idx="7">
                  <c:v>40695.0</c:v>
                </c:pt>
                <c:pt idx="8">
                  <c:v>40909.0</c:v>
                </c:pt>
                <c:pt idx="9">
                  <c:v>41061.0</c:v>
                </c:pt>
                <c:pt idx="10">
                  <c:v>41275.0</c:v>
                </c:pt>
                <c:pt idx="11">
                  <c:v>41426.0</c:v>
                </c:pt>
                <c:pt idx="12">
                  <c:v>41640.0</c:v>
                </c:pt>
                <c:pt idx="13">
                  <c:v>41791.0</c:v>
                </c:pt>
                <c:pt idx="14">
                  <c:v>42005.0</c:v>
                </c:pt>
                <c:pt idx="15">
                  <c:v>42156.0</c:v>
                </c:pt>
                <c:pt idx="16">
                  <c:v>42370.0</c:v>
                </c:pt>
                <c:pt idx="17">
                  <c:v>42522.0</c:v>
                </c:pt>
                <c:pt idx="18">
                  <c:v>42736.0</c:v>
                </c:pt>
                <c:pt idx="19">
                  <c:v>42887.0</c:v>
                </c:pt>
                <c:pt idx="20">
                  <c:v>43101.0</c:v>
                </c:pt>
                <c:pt idx="21">
                  <c:v>43252.0</c:v>
                </c:pt>
                <c:pt idx="22">
                  <c:v>43466.0</c:v>
                </c:pt>
                <c:pt idx="23">
                  <c:v>43617.0</c:v>
                </c:pt>
                <c:pt idx="24">
                  <c:v>43831.0</c:v>
                </c:pt>
                <c:pt idx="25">
                  <c:v>43952.0</c:v>
                </c:pt>
              </c:numCache>
            </c:numRef>
          </c:cat>
          <c:val>
            <c:numRef>
              <c:f>Sheet1!$D$7:$AC$7</c:f>
              <c:numCache>
                <c:formatCode>_(* #,##0_);_(* \(#,##0\);_(* "-"??_);_(@_)</c:formatCode>
                <c:ptCount val="26"/>
                <c:pt idx="0">
                  <c:v>138.403</c:v>
                </c:pt>
                <c:pt idx="1">
                  <c:v>137.687</c:v>
                </c:pt>
                <c:pt idx="2">
                  <c:v>134.055</c:v>
                </c:pt>
                <c:pt idx="3">
                  <c:v>131.008</c:v>
                </c:pt>
                <c:pt idx="4">
                  <c:v>129.79</c:v>
                </c:pt>
                <c:pt idx="5">
                  <c:v>130.511</c:v>
                </c:pt>
                <c:pt idx="6">
                  <c:v>130.841</c:v>
                </c:pt>
                <c:pt idx="7">
                  <c:v>131.939</c:v>
                </c:pt>
                <c:pt idx="8">
                  <c:v>133.25</c:v>
                </c:pt>
                <c:pt idx="9">
                  <c:v>134.007</c:v>
                </c:pt>
                <c:pt idx="10">
                  <c:v>135.263</c:v>
                </c:pt>
                <c:pt idx="11">
                  <c:v>136.274</c:v>
                </c:pt>
                <c:pt idx="12">
                  <c:v>137.548</c:v>
                </c:pt>
                <c:pt idx="13">
                  <c:v>138.837</c:v>
                </c:pt>
                <c:pt idx="14">
                  <c:v>140.568</c:v>
                </c:pt>
                <c:pt idx="15">
                  <c:v>141.699</c:v>
                </c:pt>
                <c:pt idx="16">
                  <c:v>143.17</c:v>
                </c:pt>
                <c:pt idx="17">
                  <c:v>144.158</c:v>
                </c:pt>
                <c:pt idx="18">
                  <c:v>145.627</c:v>
                </c:pt>
                <c:pt idx="19">
                  <c:v>146.512</c:v>
                </c:pt>
                <c:pt idx="20">
                  <c:v>146.672</c:v>
                </c:pt>
                <c:pt idx="21">
                  <c:v>148.888</c:v>
                </c:pt>
                <c:pt idx="22">
                  <c:v>150.134</c:v>
                </c:pt>
                <c:pt idx="23">
                  <c:v>150.759</c:v>
                </c:pt>
                <c:pt idx="24">
                  <c:v>152.271</c:v>
                </c:pt>
                <c:pt idx="25">
                  <c:v>124.607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A7C5-4FC7-8613-0E315162D5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91500752"/>
        <c:axId val="1717975120"/>
      </c:lineChart>
      <c:dateAx>
        <c:axId val="1691500752"/>
        <c:scaling>
          <c:orientation val="minMax"/>
        </c:scaling>
        <c:delete val="0"/>
        <c:axPos val="b"/>
        <c:numFmt formatCode="[$-409]mmm\-yy;@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7975120"/>
        <c:crosses val="autoZero"/>
        <c:auto val="0"/>
        <c:lblOffset val="100"/>
        <c:baseTimeUnit val="months"/>
        <c:majorUnit val="12.0"/>
        <c:majorTimeUnit val="months"/>
      </c:dateAx>
      <c:valAx>
        <c:axId val="1717975120"/>
        <c:scaling>
          <c:orientation val="minMax"/>
          <c:min val="120.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1500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0.46075</cdr:x>
      <cdr:y>0.40754</cdr:y>
    </cdr:from>
    <cdr:to>
      <cdr:x>0.53925</cdr:x>
      <cdr:y>0.59246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908F3520-7386-42DD-AC3C-A99CDCB117DC}"/>
            </a:ext>
          </a:extLst>
        </cdr:cNvPr>
        <cdr:cNvSpPr txBox="1"/>
      </cdr:nvSpPr>
      <cdr:spPr>
        <a:xfrm xmlns:a="http://schemas.openxmlformats.org/drawingml/2006/main">
          <a:off x="5366824" y="2015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8BEDA40-91A9-49DC-B402-0EBE674AAE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8CBB508-5589-42E7-A433-D119AC0FFB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872BFC85-49E4-447A-A7E3-16153CB2FE2A}" type="datetimeFigureOut">
              <a:rPr lang="en-US" smtClean="0"/>
              <a:t>4/14/20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9232ABA-B33A-4B3B-8412-C1773FBF3D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AB1832E-3B48-42CB-80A7-CD8E48D52D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9F1072A3-100F-40A9-915F-8D2D9E6962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537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1071B50E-4C60-4F9E-B773-52059170945B}" type="datetimeFigureOut">
              <a:rPr lang="en-US" noProof="0" smtClean="0"/>
              <a:t>4/14/20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79230CFA-805A-4FD3-B3A0-DAAA5993DA1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8927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58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458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59B68C-5915-4D23-A2C6-5B96549FD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80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xmlns="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rgbClr val="2537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2" y="0"/>
            <a:ext cx="6030687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xmlns="" id="{73B47EE6-EDE6-4881-B456-B37D9C1ADE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400" y="860948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3" y="3924299"/>
            <a:ext cx="3187700" cy="1689100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xmlns="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3" y="2006084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rgbClr val="7BAFD4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Subtitle 2" title="Subtitle">
            <a:extLst>
              <a:ext uri="{FF2B5EF4-FFF2-40B4-BE49-F238E27FC236}">
                <a16:creationId xmlns:a16="http://schemas.microsoft.com/office/drawing/2014/main" xmlns="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6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rgbClr val="28724F"/>
                </a:solidFill>
                <a:latin typeface="+mn-lt"/>
                <a:cs typeface="Calibri" panose="020F050202020403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noProof="0" dirty="0"/>
              <a:t>CLICK TO EDIT SUBTITLE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045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537" userDrawn="1">
          <p15:clr>
            <a:srgbClr val="FBAE40"/>
          </p15:clr>
        </p15:guide>
        <p15:guide id="3" pos="139" userDrawn="1">
          <p15:clr>
            <a:srgbClr val="FBAE40"/>
          </p15:clr>
        </p15:guide>
        <p15:guide id="4" orient="horz" pos="4178" userDrawn="1">
          <p15:clr>
            <a:srgbClr val="FBAE40"/>
          </p15:clr>
        </p15:guide>
        <p15:guide id="5" orient="horz" pos="142" userDrawn="1">
          <p15:clr>
            <a:srgbClr val="FBAE40"/>
          </p15:clr>
        </p15:guide>
        <p15:guide id="6" pos="2457" userDrawn="1">
          <p15:clr>
            <a:srgbClr val="FBAE40"/>
          </p15:clr>
        </p15:guide>
        <p15:guide id="7" pos="4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xmlns="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rgbClr val="2537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2" y="0"/>
            <a:ext cx="6030687" cy="3004456"/>
          </a:xfrm>
          <a:prstGeom prst="line">
            <a:avLst/>
          </a:prstGeom>
          <a:ln>
            <a:solidFill>
              <a:srgbClr val="7BAF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3" y="3924299"/>
            <a:ext cx="3187700" cy="1689100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xmlns="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3" y="2006084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rgbClr val="7BAFD4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Subtitle 2" title="Subtitle">
            <a:extLst>
              <a:ext uri="{FF2B5EF4-FFF2-40B4-BE49-F238E27FC236}">
                <a16:creationId xmlns:a16="http://schemas.microsoft.com/office/drawing/2014/main" xmlns="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6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rgbClr val="28724F"/>
                </a:solidFill>
                <a:latin typeface="+mn-lt"/>
                <a:cs typeface="Calibri" panose="020F050202020403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noProof="0" dirty="0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561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537" userDrawn="1">
          <p15:clr>
            <a:srgbClr val="FBAE40"/>
          </p15:clr>
        </p15:guide>
        <p15:guide id="3" pos="139" userDrawn="1">
          <p15:clr>
            <a:srgbClr val="FBAE40"/>
          </p15:clr>
        </p15:guide>
        <p15:guide id="4" orient="horz" pos="4178" userDrawn="1">
          <p15:clr>
            <a:srgbClr val="FBAE40"/>
          </p15:clr>
        </p15:guide>
        <p15:guide id="5" orient="horz" pos="142" userDrawn="1">
          <p15:clr>
            <a:srgbClr val="FBAE40"/>
          </p15:clr>
        </p15:guide>
        <p15:guide id="6" pos="2457" userDrawn="1">
          <p15:clr>
            <a:srgbClr val="FBAE40"/>
          </p15:clr>
        </p15:guide>
        <p15:guide id="7" pos="439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ight Triangle 18">
            <a:extLst>
              <a:ext uri="{FF2B5EF4-FFF2-40B4-BE49-F238E27FC236}">
                <a16:creationId xmlns:a16="http://schemas.microsoft.com/office/drawing/2014/main" xmlns="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rgbClr val="2537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xmlns="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3" cy="1746952"/>
          </a:xfrm>
          <a:prstGeom prst="parallelogram">
            <a:avLst>
              <a:gd name="adj" fmla="val 53218"/>
            </a:avLst>
          </a:prstGeom>
          <a:solidFill>
            <a:srgbClr val="A0DA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2" y="1010090"/>
            <a:ext cx="1785257" cy="907506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itle 1" title="Title">
            <a:extLst>
              <a:ext uri="{FF2B5EF4-FFF2-40B4-BE49-F238E27FC236}">
                <a16:creationId xmlns:a16="http://schemas.microsoft.com/office/drawing/2014/main" xmlns="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5" y="1987424"/>
            <a:ext cx="4911633" cy="178985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rgbClr val="7BAFD4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101" name="Text Placeholder 2" title="Subtitle">
            <a:extLst>
              <a:ext uri="{FF2B5EF4-FFF2-40B4-BE49-F238E27FC236}">
                <a16:creationId xmlns:a16="http://schemas.microsoft.com/office/drawing/2014/main" xmlns="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5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rgbClr val="28724F"/>
                </a:solidFill>
                <a:latin typeface="+mn-lt"/>
                <a:cs typeface="Calibri" panose="020F050202020403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3" y="3924299"/>
            <a:ext cx="3187700" cy="1689100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>
            <a:extLst>
              <a:ext uri="{FF2B5EF4-FFF2-40B4-BE49-F238E27FC236}">
                <a16:creationId xmlns:a16="http://schemas.microsoft.com/office/drawing/2014/main" xmlns="" id="{E123A0CF-50D6-46EC-8BF6-43E38AFCD588}"/>
              </a:ext>
            </a:extLst>
          </p:cNvPr>
          <p:cNvSpPr/>
          <p:nvPr userDrawn="1"/>
        </p:nvSpPr>
        <p:spPr>
          <a:xfrm>
            <a:off x="7754112" y="4"/>
            <a:ext cx="2258568" cy="742819"/>
          </a:xfrm>
          <a:prstGeom prst="parallelogram">
            <a:avLst>
              <a:gd name="adj" fmla="val 195850"/>
            </a:avLst>
          </a:prstGeom>
          <a:solidFill>
            <a:srgbClr val="7BA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noProof="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2" y="408562"/>
            <a:ext cx="6595353" cy="3403148"/>
          </a:xfrm>
          <a:prstGeom prst="line">
            <a:avLst/>
          </a:prstGeom>
          <a:ln>
            <a:solidFill>
              <a:srgbClr val="7BAF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4"/>
            <a:ext cx="1919789" cy="1001054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:a16="http://schemas.microsoft.com/office/drawing/2014/main" xmlns="" id="{FC8C82F3-94EE-4B4F-A01D-993A41BC00B1}"/>
              </a:ext>
            </a:extLst>
          </p:cNvPr>
          <p:cNvSpPr/>
          <p:nvPr userDrawn="1"/>
        </p:nvSpPr>
        <p:spPr>
          <a:xfrm rot="19958790">
            <a:off x="-139033" y="3407045"/>
            <a:ext cx="1438399" cy="236580"/>
          </a:xfrm>
          <a:prstGeom prst="parallelogram">
            <a:avLst>
              <a:gd name="adj" fmla="val 53218"/>
            </a:avLst>
          </a:prstGeom>
          <a:solidFill>
            <a:srgbClr val="7BAFD4"/>
          </a:solidFill>
          <a:ln>
            <a:solidFill>
              <a:srgbClr val="7BAF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</p:spTree>
    <p:extLst>
      <p:ext uri="{BB962C8B-B14F-4D97-AF65-F5344CB8AC3E}">
        <p14:creationId xmlns:p14="http://schemas.microsoft.com/office/powerpoint/2010/main" val="1007865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83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43" userDrawn="1">
          <p15:clr>
            <a:srgbClr val="FBAE40"/>
          </p15:clr>
        </p15:guide>
        <p15:guide id="4" orient="horz" pos="4170" userDrawn="1">
          <p15:clr>
            <a:srgbClr val="FBAE40"/>
          </p15:clr>
        </p15:guide>
        <p15:guide id="5" pos="7537" userDrawn="1">
          <p15:clr>
            <a:srgbClr val="FBAE40"/>
          </p15:clr>
        </p15:guide>
        <p15:guide id="6" orient="horz" pos="14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71"/>
            <a:ext cx="1912619" cy="1572989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4"/>
            <a:ext cx="4831840" cy="3541007"/>
            <a:chOff x="-192127" y="-2"/>
            <a:chExt cx="4831840" cy="3367272"/>
          </a:xfrm>
          <a:solidFill>
            <a:srgbClr val="253746"/>
          </a:solidFill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xmlns="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xmlns="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A0DA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xmlns="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rgbClr val="7BA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800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xmlns="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9" y="209032"/>
            <a:ext cx="8333223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rgbClr val="7BAFD4"/>
                </a:solidFill>
              </a:defRPr>
            </a:lvl1pPr>
          </a:lstStyle>
          <a:p>
            <a:r>
              <a:rPr lang="en-US" noProof="0" dirty="0"/>
              <a:t>Click to Edit Master Title Style 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xmlns="" id="{1FAE0C34-9220-45F0-9FC2-9FE7C994E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77" y="1671928"/>
            <a:ext cx="10835123" cy="4505039"/>
          </a:xfrm>
          <a:prstGeom prst="rect">
            <a:avLst/>
          </a:prstGeom>
        </p:spPr>
        <p:txBody>
          <a:bodyPr/>
          <a:lstStyle>
            <a:lvl1pPr>
              <a:buClr>
                <a:srgbClr val="28724F"/>
              </a:buClr>
              <a:defRPr>
                <a:solidFill>
                  <a:srgbClr val="253746"/>
                </a:solidFill>
              </a:defRPr>
            </a:lvl1pPr>
            <a:lvl2pPr>
              <a:buClr>
                <a:srgbClr val="28724F"/>
              </a:buClr>
              <a:defRPr>
                <a:solidFill>
                  <a:srgbClr val="253746"/>
                </a:solidFill>
              </a:defRPr>
            </a:lvl2pPr>
            <a:lvl3pPr>
              <a:buClr>
                <a:srgbClr val="28724F"/>
              </a:buClr>
              <a:defRPr>
                <a:solidFill>
                  <a:srgbClr val="253746"/>
                </a:solidFill>
              </a:defRPr>
            </a:lvl3pPr>
            <a:lvl4pPr>
              <a:buClr>
                <a:srgbClr val="28724F"/>
              </a:buClr>
              <a:defRPr>
                <a:solidFill>
                  <a:srgbClr val="253746"/>
                </a:solidFill>
              </a:defRPr>
            </a:lvl4pPr>
            <a:lvl5pPr>
              <a:buClr>
                <a:srgbClr val="28724F"/>
              </a:buClr>
              <a:defRPr>
                <a:solidFill>
                  <a:srgbClr val="253746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81CA9F69-8426-4331-B746-1281794B68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3077" y="70733"/>
            <a:ext cx="734495" cy="73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4304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393" userDrawn="1">
          <p15:clr>
            <a:srgbClr val="FBAE40"/>
          </p15:clr>
        </p15:guide>
        <p15:guide id="4" pos="7423" userDrawn="1">
          <p15:clr>
            <a:srgbClr val="FBAE40"/>
          </p15:clr>
        </p15:guide>
        <p15:guide id="5" orient="horz" pos="77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71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4"/>
            <a:ext cx="4831840" cy="3541007"/>
            <a:chOff x="-192127" y="-2"/>
            <a:chExt cx="4831840" cy="3367272"/>
          </a:xfrm>
          <a:solidFill>
            <a:srgbClr val="253746"/>
          </a:solidFill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xmlns="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xmlns="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A0DA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xmlns="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rgbClr val="7BA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800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xmlns="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9" y="209032"/>
            <a:ext cx="8333223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rgbClr val="7BAFD4"/>
                </a:solidFill>
              </a:defRPr>
            </a:lvl1pPr>
          </a:lstStyle>
          <a:p>
            <a:r>
              <a:rPr lang="en-US" noProof="0" dirty="0"/>
              <a:t>Click to Edit Master Title Style 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217F9213-0142-420B-A84D-C5627A0C8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687" y="1651048"/>
            <a:ext cx="5181600" cy="4525919"/>
          </a:xfrm>
          <a:prstGeom prst="rect">
            <a:avLst/>
          </a:prstGeom>
        </p:spPr>
        <p:txBody>
          <a:bodyPr/>
          <a:lstStyle>
            <a:lvl1pPr>
              <a:buClr>
                <a:srgbClr val="28724F"/>
              </a:buClr>
              <a:defRPr>
                <a:solidFill>
                  <a:srgbClr val="253746"/>
                </a:solidFill>
              </a:defRPr>
            </a:lvl1pPr>
            <a:lvl2pPr>
              <a:buClr>
                <a:srgbClr val="28724F"/>
              </a:buClr>
              <a:defRPr>
                <a:solidFill>
                  <a:srgbClr val="253746"/>
                </a:solidFill>
              </a:defRPr>
            </a:lvl2pPr>
            <a:lvl3pPr>
              <a:buClr>
                <a:srgbClr val="28724F"/>
              </a:buClr>
              <a:defRPr>
                <a:solidFill>
                  <a:srgbClr val="253746"/>
                </a:solidFill>
              </a:defRPr>
            </a:lvl3pPr>
            <a:lvl4pPr>
              <a:buClr>
                <a:srgbClr val="28724F"/>
              </a:buClr>
              <a:defRPr>
                <a:solidFill>
                  <a:srgbClr val="253746"/>
                </a:solidFill>
              </a:defRPr>
            </a:lvl4pPr>
            <a:lvl5pPr>
              <a:buClr>
                <a:srgbClr val="28724F"/>
              </a:buClr>
              <a:defRPr>
                <a:solidFill>
                  <a:srgbClr val="253746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xmlns="" id="{8014328B-D576-4B5C-A4AE-CF9831892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51048"/>
            <a:ext cx="5181600" cy="4525919"/>
          </a:xfrm>
          <a:prstGeom prst="rect">
            <a:avLst/>
          </a:prstGeom>
        </p:spPr>
        <p:txBody>
          <a:bodyPr/>
          <a:lstStyle>
            <a:lvl1pPr>
              <a:buClr>
                <a:srgbClr val="28724F"/>
              </a:buClr>
              <a:defRPr>
                <a:solidFill>
                  <a:srgbClr val="253746"/>
                </a:solidFill>
              </a:defRPr>
            </a:lvl1pPr>
            <a:lvl2pPr>
              <a:buClr>
                <a:srgbClr val="28724F"/>
              </a:buClr>
              <a:defRPr>
                <a:solidFill>
                  <a:srgbClr val="253746"/>
                </a:solidFill>
              </a:defRPr>
            </a:lvl2pPr>
            <a:lvl3pPr>
              <a:buClr>
                <a:srgbClr val="28724F"/>
              </a:buClr>
              <a:defRPr>
                <a:solidFill>
                  <a:srgbClr val="253746"/>
                </a:solidFill>
              </a:defRPr>
            </a:lvl3pPr>
            <a:lvl4pPr>
              <a:buClr>
                <a:srgbClr val="28724F"/>
              </a:buClr>
              <a:defRPr>
                <a:solidFill>
                  <a:srgbClr val="253746"/>
                </a:solidFill>
              </a:defRPr>
            </a:lvl4pPr>
            <a:lvl5pPr>
              <a:buClr>
                <a:srgbClr val="28724F"/>
              </a:buClr>
              <a:defRPr>
                <a:solidFill>
                  <a:srgbClr val="253746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8C9B6DC8-A241-47F6-AC1F-AD1433BC21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3077" y="70733"/>
            <a:ext cx="734495" cy="73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813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393" userDrawn="1">
          <p15:clr>
            <a:srgbClr val="FBAE40"/>
          </p15:clr>
        </p15:guide>
        <p15:guide id="4" pos="7423" userDrawn="1">
          <p15:clr>
            <a:srgbClr val="FBAE40"/>
          </p15:clr>
        </p15:guide>
        <p15:guide id="5" orient="horz" pos="77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71"/>
            <a:ext cx="1912619" cy="1572989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4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xmlns="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rgbClr val="2537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xmlns="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A0DA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xmlns="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rgbClr val="7BA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800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xmlns="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9" y="209032"/>
            <a:ext cx="8333223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rgbClr val="7BAFD4"/>
                </a:solidFill>
              </a:defRPr>
            </a:lvl1pPr>
          </a:lstStyle>
          <a:p>
            <a:r>
              <a:rPr lang="en-US" noProof="0" dirty="0"/>
              <a:t>Click to Edit Master Title Style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xmlns="" id="{82BFF385-445D-4DBB-9773-F9966941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680" y="1681163"/>
            <a:ext cx="538250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b="1" dirty="0">
                <a:solidFill>
                  <a:srgbClr val="28724F"/>
                </a:solidFill>
              </a:defRPr>
            </a:lvl1pPr>
          </a:lstStyle>
          <a:p>
            <a:pPr marL="228594" lvl="0" indent="-228594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xmlns="" id="{311B1CFE-1B35-4B5C-B40A-DC5ADF211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28724F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xmlns="" id="{1CE840E8-D596-479D-AE97-E88F42DC1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buClr>
                <a:srgbClr val="28724F"/>
              </a:buClr>
              <a:defRPr>
                <a:solidFill>
                  <a:srgbClr val="253746"/>
                </a:solidFill>
              </a:defRPr>
            </a:lvl1pPr>
            <a:lvl2pPr>
              <a:buClr>
                <a:srgbClr val="28724F"/>
              </a:buClr>
              <a:defRPr>
                <a:solidFill>
                  <a:srgbClr val="253746"/>
                </a:solidFill>
              </a:defRPr>
            </a:lvl2pPr>
            <a:lvl3pPr>
              <a:buClr>
                <a:srgbClr val="28724F"/>
              </a:buClr>
              <a:defRPr>
                <a:solidFill>
                  <a:srgbClr val="253746"/>
                </a:solidFill>
              </a:defRPr>
            </a:lvl3pPr>
            <a:lvl4pPr>
              <a:buClr>
                <a:srgbClr val="28724F"/>
              </a:buClr>
              <a:defRPr>
                <a:solidFill>
                  <a:srgbClr val="253746"/>
                </a:solidFill>
              </a:defRPr>
            </a:lvl4pPr>
            <a:lvl5pPr>
              <a:buClr>
                <a:srgbClr val="28724F"/>
              </a:buClr>
              <a:defRPr>
                <a:solidFill>
                  <a:srgbClr val="253746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xmlns="" id="{B9A68D25-B19E-4E84-B65D-596EE8382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680" y="2505075"/>
            <a:ext cx="5391749" cy="3684588"/>
          </a:xfrm>
          <a:prstGeom prst="rect">
            <a:avLst/>
          </a:prstGeom>
        </p:spPr>
        <p:txBody>
          <a:bodyPr/>
          <a:lstStyle>
            <a:lvl1pPr>
              <a:buClr>
                <a:srgbClr val="28724F"/>
              </a:buClr>
              <a:defRPr>
                <a:solidFill>
                  <a:srgbClr val="253746"/>
                </a:solidFill>
              </a:defRPr>
            </a:lvl1pPr>
            <a:lvl2pPr>
              <a:buClr>
                <a:srgbClr val="28724F"/>
              </a:buClr>
              <a:defRPr>
                <a:solidFill>
                  <a:srgbClr val="253746"/>
                </a:solidFill>
              </a:defRPr>
            </a:lvl2pPr>
            <a:lvl3pPr>
              <a:buClr>
                <a:srgbClr val="28724F"/>
              </a:buClr>
              <a:defRPr>
                <a:solidFill>
                  <a:srgbClr val="253746"/>
                </a:solidFill>
              </a:defRPr>
            </a:lvl3pPr>
            <a:lvl4pPr>
              <a:buClr>
                <a:srgbClr val="28724F"/>
              </a:buClr>
              <a:defRPr>
                <a:solidFill>
                  <a:srgbClr val="253746"/>
                </a:solidFill>
              </a:defRPr>
            </a:lvl4pPr>
            <a:lvl5pPr>
              <a:buClr>
                <a:srgbClr val="28724F"/>
              </a:buClr>
              <a:defRPr>
                <a:solidFill>
                  <a:srgbClr val="253746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8F03F62E-2DA9-4A04-8AB7-F95B30366DC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3077" y="70733"/>
            <a:ext cx="734495" cy="73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267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393" userDrawn="1">
          <p15:clr>
            <a:srgbClr val="FBAE40"/>
          </p15:clr>
        </p15:guide>
        <p15:guide id="4" pos="7423" userDrawn="1">
          <p15:clr>
            <a:srgbClr val="FBAE40"/>
          </p15:clr>
        </p15:guide>
        <p15:guide id="5" orient="horz" pos="77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xmlns="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rgbClr val="2537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2" y="0"/>
            <a:ext cx="6030687" cy="3004456"/>
          </a:xfrm>
          <a:prstGeom prst="line">
            <a:avLst/>
          </a:prstGeom>
          <a:ln>
            <a:solidFill>
              <a:srgbClr val="7BAF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3" y="3924299"/>
            <a:ext cx="3187700" cy="1689100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xmlns="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1" y="4374040"/>
            <a:ext cx="5311516" cy="132703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rgbClr val="7BAFD4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xmlns="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1" y="5701073"/>
            <a:ext cx="5311516" cy="93150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600">
                <a:solidFill>
                  <a:srgbClr val="28724F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C9A1E80C-1A76-4D3E-92A1-846866867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1316" y="2290713"/>
            <a:ext cx="5803672" cy="4341862"/>
          </a:xfrm>
          <a:prstGeom prst="rect">
            <a:avLst/>
          </a:prstGeom>
        </p:spPr>
        <p:txBody>
          <a:bodyPr/>
          <a:lstStyle>
            <a:lvl1pPr>
              <a:buClr>
                <a:srgbClr val="28724F"/>
              </a:buClr>
              <a:defRPr sz="2400">
                <a:solidFill>
                  <a:srgbClr val="253746"/>
                </a:solidFill>
              </a:defRPr>
            </a:lvl1pPr>
            <a:lvl2pPr>
              <a:buClr>
                <a:srgbClr val="28724F"/>
              </a:buClr>
              <a:defRPr sz="2000">
                <a:solidFill>
                  <a:srgbClr val="253746"/>
                </a:solidFill>
              </a:defRPr>
            </a:lvl2pPr>
            <a:lvl3pPr>
              <a:buClr>
                <a:srgbClr val="28724F"/>
              </a:buClr>
              <a:defRPr sz="1800">
                <a:solidFill>
                  <a:srgbClr val="253746"/>
                </a:solidFill>
              </a:defRPr>
            </a:lvl3pPr>
            <a:lvl4pPr>
              <a:buClr>
                <a:srgbClr val="28724F"/>
              </a:buClr>
              <a:defRPr sz="1600">
                <a:solidFill>
                  <a:srgbClr val="253746"/>
                </a:solidFill>
              </a:defRPr>
            </a:lvl4pPr>
            <a:lvl5pPr>
              <a:buClr>
                <a:srgbClr val="28724F"/>
              </a:buClr>
              <a:defRPr sz="1600">
                <a:solidFill>
                  <a:srgbClr val="25374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5265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537" userDrawn="1">
          <p15:clr>
            <a:srgbClr val="FBAE40"/>
          </p15:clr>
        </p15:guide>
        <p15:guide id="3" pos="139" userDrawn="1">
          <p15:clr>
            <a:srgbClr val="FBAE40"/>
          </p15:clr>
        </p15:guide>
        <p15:guide id="4" orient="horz" pos="4178" userDrawn="1">
          <p15:clr>
            <a:srgbClr val="FBAE40"/>
          </p15:clr>
        </p15:guide>
        <p15:guide id="5" orient="horz" pos="142" userDrawn="1">
          <p15:clr>
            <a:srgbClr val="FBAE40"/>
          </p15:clr>
        </p15:guide>
        <p15:guide id="6" pos="2457" userDrawn="1">
          <p15:clr>
            <a:srgbClr val="FBAE40"/>
          </p15:clr>
        </p15:guide>
        <p15:guide id="7" pos="439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xmlns="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rgbClr val="2537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2" y="0"/>
            <a:ext cx="6030687" cy="3004456"/>
          </a:xfrm>
          <a:prstGeom prst="line">
            <a:avLst/>
          </a:prstGeom>
          <a:ln>
            <a:solidFill>
              <a:srgbClr val="7BAF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3" y="3924299"/>
            <a:ext cx="3187700" cy="1689100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xmlns="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1" y="4374040"/>
            <a:ext cx="5311516" cy="132703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rgbClr val="7BAFD4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xmlns="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1" y="5701073"/>
            <a:ext cx="5311516" cy="93150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600">
                <a:solidFill>
                  <a:srgbClr val="28724F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xmlns="" id="{22728E0A-430E-4C6A-BF56-06FA8510F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49973" y="2271860"/>
            <a:ext cx="5715017" cy="43607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14302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537" userDrawn="1">
          <p15:clr>
            <a:srgbClr val="FBAE40"/>
          </p15:clr>
        </p15:guide>
        <p15:guide id="3" pos="139" userDrawn="1">
          <p15:clr>
            <a:srgbClr val="FBAE40"/>
          </p15:clr>
        </p15:guide>
        <p15:guide id="4" orient="horz" pos="4178" userDrawn="1">
          <p15:clr>
            <a:srgbClr val="FBAE40"/>
          </p15:clr>
        </p15:guide>
        <p15:guide id="5" orient="horz" pos="142" userDrawn="1">
          <p15:clr>
            <a:srgbClr val="FBAE40"/>
          </p15:clr>
        </p15:guide>
        <p15:guide id="6" pos="2457" userDrawn="1">
          <p15:clr>
            <a:srgbClr val="FBAE40"/>
          </p15:clr>
        </p15:guide>
        <p15:guide id="7" pos="439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8A0030CD-8C9E-4AA5-8C5D-F9B2EDB7E17A}"/>
              </a:ext>
            </a:extLst>
          </p:cNvPr>
          <p:cNvGrpSpPr/>
          <p:nvPr userDrawn="1"/>
        </p:nvGrpSpPr>
        <p:grpSpPr>
          <a:xfrm flipH="1">
            <a:off x="7561328" y="4"/>
            <a:ext cx="4831840" cy="3541007"/>
            <a:chOff x="-192127" y="-2"/>
            <a:chExt cx="4831840" cy="3367272"/>
          </a:xfrm>
          <a:solidFill>
            <a:srgbClr val="253746"/>
          </a:solidFill>
        </p:grpSpPr>
        <p:sp>
          <p:nvSpPr>
            <p:cNvPr id="27" name="Diagonal Stripe 26">
              <a:extLst>
                <a:ext uri="{FF2B5EF4-FFF2-40B4-BE49-F238E27FC236}">
                  <a16:creationId xmlns:a16="http://schemas.microsoft.com/office/drawing/2014/main" xmlns="" id="{872EE65E-EE50-4A3E-861E-1D6C241CB8EA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E76AD1EF-E06C-4D3C-9693-26844D01C83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Parallelogram 28">
              <a:extLst>
                <a:ext uri="{FF2B5EF4-FFF2-40B4-BE49-F238E27FC236}">
                  <a16:creationId xmlns:a16="http://schemas.microsoft.com/office/drawing/2014/main" xmlns="" id="{57D44C42-44C0-420A-A125-9B1A979D4F56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A0DA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/>
            </a:p>
          </p:txBody>
        </p:sp>
      </p:grpSp>
      <p:sp>
        <p:nvSpPr>
          <p:cNvPr id="30" name="Parallelogram 29">
            <a:extLst>
              <a:ext uri="{FF2B5EF4-FFF2-40B4-BE49-F238E27FC236}">
                <a16:creationId xmlns:a16="http://schemas.microsoft.com/office/drawing/2014/main" xmlns="" id="{406089BB-36DC-4E23-B215-527A8A18FCF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rgbClr val="7BA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800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578C43A6-50C6-704E-BADC-6D83BADE73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D91439B-965F-3548-AF77-89501B24F6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F5968972-B39C-4D86-A86C-5C46F23930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3077" y="70733"/>
            <a:ext cx="734495" cy="73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9068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79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1B2FB48C-0C70-4DBE-B904-A134B6644DD3}"/>
              </a:ext>
            </a:extLst>
          </p:cNvPr>
          <p:cNvGrpSpPr/>
          <p:nvPr userDrawn="1"/>
        </p:nvGrpSpPr>
        <p:grpSpPr>
          <a:xfrm flipH="1">
            <a:off x="7561328" y="4"/>
            <a:ext cx="4831840" cy="3541007"/>
            <a:chOff x="-192127" y="-2"/>
            <a:chExt cx="4831840" cy="3367272"/>
          </a:xfrm>
          <a:solidFill>
            <a:srgbClr val="253746"/>
          </a:solidFill>
        </p:grpSpPr>
        <p:sp>
          <p:nvSpPr>
            <p:cNvPr id="28" name="Diagonal Stripe 27">
              <a:extLst>
                <a:ext uri="{FF2B5EF4-FFF2-40B4-BE49-F238E27FC236}">
                  <a16:creationId xmlns:a16="http://schemas.microsoft.com/office/drawing/2014/main" xmlns="" id="{4F2E2158-1E6E-4E0D-BDAB-B20041C7361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626D62DB-3A5A-4DA1-BFA4-D9E58676E86A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xmlns="" id="{F5A729A7-3A5C-405C-AE06-180E7529E477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A0DA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/>
            </a:p>
          </p:txBody>
        </p:sp>
      </p:grpSp>
      <p:sp>
        <p:nvSpPr>
          <p:cNvPr id="31" name="Parallelogram 30">
            <a:extLst>
              <a:ext uri="{FF2B5EF4-FFF2-40B4-BE49-F238E27FC236}">
                <a16:creationId xmlns:a16="http://schemas.microsoft.com/office/drawing/2014/main" xmlns="" id="{41E23981-B12A-4AC3-A030-337BBBA5E45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rgbClr val="7BA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800" noProof="0" dirty="0"/>
          </a:p>
        </p:txBody>
      </p:sp>
      <p:sp>
        <p:nvSpPr>
          <p:cNvPr id="33" name="Title 1" title="Title ">
            <a:extLst>
              <a:ext uri="{FF2B5EF4-FFF2-40B4-BE49-F238E27FC236}">
                <a16:creationId xmlns:a16="http://schemas.microsoft.com/office/drawing/2014/main" xmlns="" id="{59067A2C-FE71-4381-BE51-08DAC5E435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9" y="209028"/>
            <a:ext cx="8333223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rgbClr val="7BAFD4"/>
                </a:solidFill>
              </a:defRPr>
            </a:lvl1pPr>
          </a:lstStyle>
          <a:p>
            <a:r>
              <a:rPr lang="en-US" noProof="0" dirty="0"/>
              <a:t>Click to Edit Master Title Style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5A154DC2-98C7-4D4B-A17A-AA4731217F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3AA4548-B442-416F-94F1-20F3A3CEA4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3077" y="70733"/>
            <a:ext cx="734495" cy="73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4190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79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5CE2EB-00DF-4EBA-BF1F-D37805D45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BAFD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91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ight Triangle 18">
            <a:extLst>
              <a:ext uri="{FF2B5EF4-FFF2-40B4-BE49-F238E27FC236}">
                <a16:creationId xmlns:a16="http://schemas.microsoft.com/office/drawing/2014/main" xmlns="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rgbClr val="2537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xmlns="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3" cy="1746952"/>
          </a:xfrm>
          <a:prstGeom prst="parallelogram">
            <a:avLst>
              <a:gd name="adj" fmla="val 53218"/>
            </a:avLst>
          </a:prstGeom>
          <a:solidFill>
            <a:srgbClr val="A0DA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2" y="1010090"/>
            <a:ext cx="1785257" cy="907506"/>
          </a:xfrm>
          <a:prstGeom prst="line">
            <a:avLst/>
          </a:prstGeom>
          <a:ln>
            <a:solidFill>
              <a:srgbClr val="7BAF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itle 1" title="Title">
            <a:extLst>
              <a:ext uri="{FF2B5EF4-FFF2-40B4-BE49-F238E27FC236}">
                <a16:creationId xmlns:a16="http://schemas.microsoft.com/office/drawing/2014/main" xmlns="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5" y="1987424"/>
            <a:ext cx="4911633" cy="178985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rgbClr val="7BAFD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101" name="Text Placeholder 2" title="Subtitle">
            <a:extLst>
              <a:ext uri="{FF2B5EF4-FFF2-40B4-BE49-F238E27FC236}">
                <a16:creationId xmlns:a16="http://schemas.microsoft.com/office/drawing/2014/main" xmlns="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5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rgbClr val="2872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3" y="3924299"/>
            <a:ext cx="3187700" cy="1689100"/>
          </a:xfrm>
          <a:prstGeom prst="line">
            <a:avLst/>
          </a:prstGeom>
          <a:ln>
            <a:solidFill>
              <a:srgbClr val="7BAF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>
            <a:extLst>
              <a:ext uri="{FF2B5EF4-FFF2-40B4-BE49-F238E27FC236}">
                <a16:creationId xmlns:a16="http://schemas.microsoft.com/office/drawing/2014/main" xmlns="" id="{E123A0CF-50D6-46EC-8BF6-43E38AFCD588}"/>
              </a:ext>
            </a:extLst>
          </p:cNvPr>
          <p:cNvSpPr/>
          <p:nvPr userDrawn="1"/>
        </p:nvSpPr>
        <p:spPr>
          <a:xfrm>
            <a:off x="7754112" y="4"/>
            <a:ext cx="2258568" cy="742819"/>
          </a:xfrm>
          <a:prstGeom prst="parallelogram">
            <a:avLst>
              <a:gd name="adj" fmla="val 195850"/>
            </a:avLst>
          </a:prstGeom>
          <a:solidFill>
            <a:srgbClr val="7BA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noProof="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2" y="408562"/>
            <a:ext cx="6595353" cy="3403148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xmlns="" id="{95572AA9-EFAE-4771-B1EE-47E3611737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400" y="860948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4"/>
            <a:ext cx="1919789" cy="1001054"/>
          </a:xfrm>
          <a:prstGeom prst="line">
            <a:avLst/>
          </a:prstGeom>
          <a:ln>
            <a:solidFill>
              <a:srgbClr val="7BAF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:a16="http://schemas.microsoft.com/office/drawing/2014/main" xmlns="" id="{FC8C82F3-94EE-4B4F-A01D-993A41BC00B1}"/>
              </a:ext>
            </a:extLst>
          </p:cNvPr>
          <p:cNvSpPr/>
          <p:nvPr userDrawn="1"/>
        </p:nvSpPr>
        <p:spPr>
          <a:xfrm rot="19958790">
            <a:off x="-139033" y="3407045"/>
            <a:ext cx="1438399" cy="236580"/>
          </a:xfrm>
          <a:prstGeom prst="parallelogram">
            <a:avLst>
              <a:gd name="adj" fmla="val 53218"/>
            </a:avLst>
          </a:prstGeom>
          <a:solidFill>
            <a:srgbClr val="A0DA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</p:spTree>
    <p:extLst>
      <p:ext uri="{BB962C8B-B14F-4D97-AF65-F5344CB8AC3E}">
        <p14:creationId xmlns:p14="http://schemas.microsoft.com/office/powerpoint/2010/main" val="1123998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83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43" userDrawn="1">
          <p15:clr>
            <a:srgbClr val="FBAE40"/>
          </p15:clr>
        </p15:guide>
        <p15:guide id="4" orient="horz" pos="4170" userDrawn="1">
          <p15:clr>
            <a:srgbClr val="FBAE40"/>
          </p15:clr>
        </p15:guide>
        <p15:guide id="5" pos="7537" userDrawn="1">
          <p15:clr>
            <a:srgbClr val="FBAE40"/>
          </p15:clr>
        </p15:guide>
        <p15:guide id="6" orient="horz" pos="14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87680" y="782621"/>
            <a:ext cx="11216640" cy="7572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87680" y="295683"/>
            <a:ext cx="1121664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11184413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title="Bullet Points">
            <a:extLst>
              <a:ext uri="{FF2B5EF4-FFF2-40B4-BE49-F238E27FC236}">
                <a16:creationId xmlns:a16="http://schemas.microsoft.com/office/drawing/2014/main" xmlns="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80" y="3196919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28724F"/>
              </a:buClr>
              <a:defRPr sz="2400">
                <a:solidFill>
                  <a:srgbClr val="2537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28724F"/>
              </a:buClr>
              <a:defRPr sz="2000">
                <a:solidFill>
                  <a:srgbClr val="2537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28724F"/>
              </a:buClr>
              <a:defRPr sz="1800">
                <a:solidFill>
                  <a:srgbClr val="2537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28724F"/>
              </a:buClr>
              <a:defRPr sz="1600">
                <a:solidFill>
                  <a:srgbClr val="2537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28724F"/>
              </a:buClr>
              <a:defRPr sz="1600">
                <a:solidFill>
                  <a:srgbClr val="2537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xmlns="" id="{BD6ACE60-499D-41AB-89C4-D537D7C3D22A}"/>
              </a:ext>
            </a:extLst>
          </p:cNvPr>
          <p:cNvSpPr/>
          <p:nvPr userDrawn="1"/>
        </p:nvSpPr>
        <p:spPr>
          <a:xfrm flipH="1" flipV="1">
            <a:off x="1839685" y="-6"/>
            <a:ext cx="10352315" cy="5638806"/>
          </a:xfrm>
          <a:prstGeom prst="rtTriangle">
            <a:avLst/>
          </a:prstGeom>
          <a:solidFill>
            <a:srgbClr val="2537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xmlns="" id="{18C08F43-D42B-4CF1-912F-BC83D72AB415}"/>
              </a:ext>
            </a:extLst>
          </p:cNvPr>
          <p:cNvSpPr/>
          <p:nvPr userDrawn="1"/>
        </p:nvSpPr>
        <p:spPr>
          <a:xfrm flipH="1">
            <a:off x="2978151" y="-5"/>
            <a:ext cx="4121151" cy="1308105"/>
          </a:xfrm>
          <a:prstGeom prst="parallelogram">
            <a:avLst>
              <a:gd name="adj" fmla="val 186380"/>
            </a:avLst>
          </a:prstGeom>
          <a:solidFill>
            <a:srgbClr val="7BA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2" y="5047077"/>
            <a:ext cx="1524575" cy="1803400"/>
          </a:xfrm>
          <a:prstGeom prst="line">
            <a:avLst/>
          </a:prstGeom>
          <a:ln>
            <a:solidFill>
              <a:srgbClr val="7BAF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 title="Subtitle">
            <a:extLst>
              <a:ext uri="{FF2B5EF4-FFF2-40B4-BE49-F238E27FC236}">
                <a16:creationId xmlns:a16="http://schemas.microsoft.com/office/drawing/2014/main" xmlns="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82" y="2563481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rgbClr val="2872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</a:lstStyle>
          <a:p>
            <a:pPr lvl="0"/>
            <a:r>
              <a:rPr lang="en-US" noProof="0" dirty="0"/>
              <a:t>CLICK TO SUBTITLE STYLE</a:t>
            </a:r>
          </a:p>
        </p:txBody>
      </p:sp>
      <p:sp>
        <p:nvSpPr>
          <p:cNvPr id="2" name="Title 1" title="Title ">
            <a:extLst>
              <a:ext uri="{FF2B5EF4-FFF2-40B4-BE49-F238E27FC236}">
                <a16:creationId xmlns:a16="http://schemas.microsoft.com/office/drawing/2014/main" xmlns="" id="{20237B57-91C6-4F8B-8AA0-18FA50B0FD1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31379" y="1308484"/>
            <a:ext cx="7342623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rgbClr val="7BAFD4"/>
                </a:solidFill>
              </a:defRPr>
            </a:lvl1pPr>
          </a:lstStyle>
          <a:p>
            <a:r>
              <a:rPr lang="en-US" noProof="0" dirty="0"/>
              <a:t>Click to Edit </a:t>
            </a:r>
            <a:br>
              <a:rPr lang="en-US" noProof="0" dirty="0"/>
            </a:br>
            <a:r>
              <a:rPr lang="en-US" noProof="0" dirty="0"/>
              <a:t>Master Title Style 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FE1FADFB-0A3D-40F7-9B40-368DECD971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04000" y="2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B9B51B-EAA9-4B4D-A4F6-470CD95DAA7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422305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41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ight Triangle 34">
            <a:extLst>
              <a:ext uri="{FF2B5EF4-FFF2-40B4-BE49-F238E27FC236}">
                <a16:creationId xmlns:a16="http://schemas.microsoft.com/office/drawing/2014/main" xmlns="" id="{805F1696-7D6B-4055-94C3-E4C179F63596}"/>
              </a:ext>
            </a:extLst>
          </p:cNvPr>
          <p:cNvSpPr/>
          <p:nvPr userDrawn="1"/>
        </p:nvSpPr>
        <p:spPr>
          <a:xfrm flipH="1" flipV="1">
            <a:off x="1839685" y="-6"/>
            <a:ext cx="10352315" cy="5638806"/>
          </a:xfrm>
          <a:prstGeom prst="rtTriangle">
            <a:avLst/>
          </a:prstGeom>
          <a:solidFill>
            <a:srgbClr val="2537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xmlns="" id="{8B9EC3A9-7039-403A-9414-429521308AE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0179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Content Placeholder 2" title="Bullet Points">
            <a:extLst>
              <a:ext uri="{FF2B5EF4-FFF2-40B4-BE49-F238E27FC236}">
                <a16:creationId xmlns:a16="http://schemas.microsoft.com/office/drawing/2014/main" xmlns="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80" y="3196919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28724F"/>
              </a:buClr>
              <a:defRPr sz="2400">
                <a:solidFill>
                  <a:srgbClr val="2537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28724F"/>
              </a:buClr>
              <a:defRPr sz="2000">
                <a:solidFill>
                  <a:srgbClr val="2537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28724F"/>
              </a:buClr>
              <a:defRPr sz="1800">
                <a:solidFill>
                  <a:srgbClr val="2537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28724F"/>
              </a:buClr>
              <a:defRPr sz="1600">
                <a:solidFill>
                  <a:srgbClr val="2537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28724F"/>
              </a:buClr>
              <a:defRPr sz="1600">
                <a:solidFill>
                  <a:srgbClr val="2537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xmlns="" id="{18C08F43-D42B-4CF1-912F-BC83D72AB415}"/>
              </a:ext>
            </a:extLst>
          </p:cNvPr>
          <p:cNvSpPr/>
          <p:nvPr userDrawn="1"/>
        </p:nvSpPr>
        <p:spPr>
          <a:xfrm flipH="1">
            <a:off x="2978151" y="-5"/>
            <a:ext cx="4121151" cy="1308105"/>
          </a:xfrm>
          <a:prstGeom prst="parallelogram">
            <a:avLst>
              <a:gd name="adj" fmla="val 186380"/>
            </a:avLst>
          </a:prstGeom>
          <a:solidFill>
            <a:srgbClr val="7BA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316" y="1185452"/>
            <a:ext cx="1839685" cy="1633948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 title="Subtitle">
            <a:extLst>
              <a:ext uri="{FF2B5EF4-FFF2-40B4-BE49-F238E27FC236}">
                <a16:creationId xmlns:a16="http://schemas.microsoft.com/office/drawing/2014/main" xmlns="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80" y="2563481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rgbClr val="2872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</a:lstStyle>
          <a:p>
            <a:pPr lvl="0"/>
            <a:r>
              <a:rPr lang="en-US" noProof="0" dirty="0"/>
              <a:t>CLICK TO SUBTITLE STYLE</a:t>
            </a:r>
          </a:p>
        </p:txBody>
      </p:sp>
      <p:sp>
        <p:nvSpPr>
          <p:cNvPr id="19" name="Title 1" title="Title ">
            <a:extLst>
              <a:ext uri="{FF2B5EF4-FFF2-40B4-BE49-F238E27FC236}">
                <a16:creationId xmlns:a16="http://schemas.microsoft.com/office/drawing/2014/main" xmlns="" id="{2DB9D671-9FC8-4306-96B7-D9D585694B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1379" y="1308484"/>
            <a:ext cx="7342623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rgbClr val="7BAFD4"/>
                </a:solidFill>
              </a:defRPr>
            </a:lvl1pPr>
          </a:lstStyle>
          <a:p>
            <a:r>
              <a:rPr lang="en-US" noProof="0" dirty="0"/>
              <a:t>Click to Edit </a:t>
            </a:r>
            <a:br>
              <a:rPr lang="en-US" noProof="0" dirty="0"/>
            </a:br>
            <a:r>
              <a:rPr lang="en-US" noProof="0" dirty="0"/>
              <a:t>Master Title Style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0C29282-8AC7-494D-9A8E-A26C7F69948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83110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41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71"/>
            <a:ext cx="1912619" cy="1572989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4"/>
            <a:ext cx="4831840" cy="3541007"/>
            <a:chOff x="-192127" y="-2"/>
            <a:chExt cx="4831840" cy="3367272"/>
          </a:xfrm>
          <a:solidFill>
            <a:srgbClr val="253746"/>
          </a:solidFill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xmlns="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xmlns="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A0DA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/>
            </a:p>
          </p:txBody>
        </p:sp>
      </p:grpSp>
      <p:sp>
        <p:nvSpPr>
          <p:cNvPr id="17" name="Text Placeholder 2">
            <a:extLst>
              <a:ext uri="{FF2B5EF4-FFF2-40B4-BE49-F238E27FC236}">
                <a16:creationId xmlns:a16="http://schemas.microsoft.com/office/drawing/2014/main" xmlns="" id="{B2E19FBD-2379-4B3B-910D-F51E007CB63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20697" y="2104888"/>
            <a:ext cx="5475291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rgbClr val="2537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Content Placeholder 3" title="Bullet Points">
            <a:extLst>
              <a:ext uri="{FF2B5EF4-FFF2-40B4-BE49-F238E27FC236}">
                <a16:creationId xmlns:a16="http://schemas.microsoft.com/office/drawing/2014/main" xmlns="" id="{8715E757-6584-4841-8154-C92E70E0CD6B}"/>
              </a:ext>
            </a:extLst>
          </p:cNvPr>
          <p:cNvSpPr>
            <a:spLocks noGrp="1"/>
          </p:cNvSpPr>
          <p:nvPr userDrawn="1">
            <p:ph sz="half" idx="13"/>
          </p:nvPr>
        </p:nvSpPr>
        <p:spPr>
          <a:xfrm>
            <a:off x="520697" y="2886080"/>
            <a:ext cx="5475291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28724F"/>
              </a:buClr>
              <a:defRPr lang="en-US" dirty="0">
                <a:solidFill>
                  <a:srgbClr val="253746"/>
                </a:solidFill>
              </a:defRPr>
            </a:lvl1pPr>
            <a:lvl2pPr>
              <a:buClr>
                <a:srgbClr val="28724F"/>
              </a:buClr>
              <a:defRPr lang="en-US" dirty="0">
                <a:solidFill>
                  <a:srgbClr val="253746"/>
                </a:solidFill>
              </a:defRPr>
            </a:lvl2pPr>
            <a:lvl3pPr>
              <a:buClr>
                <a:srgbClr val="28724F"/>
              </a:buClr>
              <a:defRPr lang="en-US" dirty="0">
                <a:solidFill>
                  <a:srgbClr val="253746"/>
                </a:solidFill>
              </a:defRPr>
            </a:lvl3pPr>
            <a:lvl4pPr>
              <a:buClr>
                <a:srgbClr val="28724F"/>
              </a:buClr>
              <a:defRPr lang="en-US" dirty="0">
                <a:solidFill>
                  <a:srgbClr val="253746"/>
                </a:solidFill>
              </a:defRPr>
            </a:lvl4pPr>
            <a:lvl5pPr>
              <a:buClr>
                <a:srgbClr val="28724F"/>
              </a:buClr>
              <a:defRPr lang="en-IN" dirty="0">
                <a:solidFill>
                  <a:srgbClr val="253746"/>
                </a:solidFill>
              </a:defRPr>
            </a:lvl5pPr>
          </a:lstStyle>
          <a:p>
            <a:pPr lvl="0">
              <a:buClr>
                <a:schemeClr val="accent2"/>
              </a:buClr>
            </a:pPr>
            <a:r>
              <a:rPr lang="en-US" noProof="0"/>
              <a:t>Click to edit Master text styles</a:t>
            </a:r>
          </a:p>
          <a:p>
            <a:pPr lvl="1">
              <a:buClr>
                <a:schemeClr val="accent2"/>
              </a:buClr>
            </a:pPr>
            <a:r>
              <a:rPr lang="en-US" noProof="0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 noProof="0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 noProof="0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xmlns="" id="{47CDC5A2-8836-4ED3-8E78-18C24853D882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rgbClr val="253746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ontent Placeholder 5" title="Bullet Points">
            <a:extLst>
              <a:ext uri="{FF2B5EF4-FFF2-40B4-BE49-F238E27FC236}">
                <a16:creationId xmlns:a16="http://schemas.microsoft.com/office/drawing/2014/main" xmlns="" id="{D957FBD7-2C3C-4DD1-954F-DF1E007BE590}"/>
              </a:ext>
            </a:extLst>
          </p:cNvPr>
          <p:cNvSpPr>
            <a:spLocks noGrp="1"/>
          </p:cNvSpPr>
          <p:nvPr userDrawn="1">
            <p:ph sz="quarter" idx="15"/>
          </p:nvPr>
        </p:nvSpPr>
        <p:spPr>
          <a:xfrm>
            <a:off x="6186713" y="2886080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28724F"/>
              </a:buClr>
              <a:defRPr lang="en-US" dirty="0">
                <a:solidFill>
                  <a:srgbClr val="253746"/>
                </a:solidFill>
              </a:defRPr>
            </a:lvl1pPr>
            <a:lvl2pPr>
              <a:buClr>
                <a:srgbClr val="28724F"/>
              </a:buClr>
              <a:defRPr lang="en-US" dirty="0">
                <a:solidFill>
                  <a:srgbClr val="253746"/>
                </a:solidFill>
              </a:defRPr>
            </a:lvl2pPr>
            <a:lvl3pPr>
              <a:buClr>
                <a:srgbClr val="28724F"/>
              </a:buClr>
              <a:defRPr lang="en-US" dirty="0">
                <a:solidFill>
                  <a:srgbClr val="253746"/>
                </a:solidFill>
              </a:defRPr>
            </a:lvl3pPr>
            <a:lvl4pPr>
              <a:buClr>
                <a:srgbClr val="28724F"/>
              </a:buClr>
              <a:defRPr lang="en-US" dirty="0">
                <a:solidFill>
                  <a:srgbClr val="253746"/>
                </a:solidFill>
              </a:defRPr>
            </a:lvl4pPr>
            <a:lvl5pPr>
              <a:buClr>
                <a:srgbClr val="28724F"/>
              </a:buClr>
              <a:defRPr lang="en-IN" dirty="0">
                <a:solidFill>
                  <a:srgbClr val="253746"/>
                </a:solidFill>
              </a:defRPr>
            </a:lvl5pPr>
          </a:lstStyle>
          <a:p>
            <a:pPr lvl="0">
              <a:buClr>
                <a:schemeClr val="accent2"/>
              </a:buClr>
            </a:pPr>
            <a:r>
              <a:rPr lang="en-US" noProof="0"/>
              <a:t>Click to edit Master text styles</a:t>
            </a:r>
          </a:p>
          <a:p>
            <a:pPr lvl="1">
              <a:buClr>
                <a:schemeClr val="accent2"/>
              </a:buClr>
            </a:pPr>
            <a:r>
              <a:rPr lang="en-US" noProof="0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 noProof="0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 noProof="0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4" name="Text Placeholder 4" title="Subtitle">
            <a:extLst>
              <a:ext uri="{FF2B5EF4-FFF2-40B4-BE49-F238E27FC236}">
                <a16:creationId xmlns:a16="http://schemas.microsoft.com/office/drawing/2014/main" xmlns="" id="{77DB65FF-A89E-4562-8251-2BB63EFDD28E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520495" y="1376936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rgbClr val="2872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</a:lstStyle>
          <a:p>
            <a:pPr lvl="0"/>
            <a:r>
              <a:rPr lang="en-US" noProof="0" dirty="0"/>
              <a:t>CLICK TO SUBTITLE STYLE</a:t>
            </a: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xmlns="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rgbClr val="7BA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800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xmlns="" id="{C3CC34F4-862A-42E7-B2FA-7B511CC2E879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8679" y="209032"/>
            <a:ext cx="8333223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rgbClr val="7BAFD4"/>
                </a:solidFill>
              </a:defRPr>
            </a:lvl1pPr>
          </a:lstStyle>
          <a:p>
            <a:r>
              <a:rPr lang="en-US" noProof="0" dirty="0"/>
              <a:t>Click to Edit Master Title Style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E5116E0-97E1-4416-8266-6BEC3C3FF3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3077" y="70733"/>
            <a:ext cx="734495" cy="73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540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393" userDrawn="1">
          <p15:clr>
            <a:srgbClr val="FBAE40"/>
          </p15:clr>
        </p15:guide>
        <p15:guide id="4" pos="7423" userDrawn="1">
          <p15:clr>
            <a:srgbClr val="FBAE40"/>
          </p15:clr>
        </p15:guide>
        <p15:guide id="5" orient="horz" pos="77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5806E656-313A-47B1-B381-D004200F7A01}"/>
              </a:ext>
            </a:extLst>
          </p:cNvPr>
          <p:cNvGrpSpPr/>
          <p:nvPr userDrawn="1"/>
        </p:nvGrpSpPr>
        <p:grpSpPr>
          <a:xfrm flipH="1">
            <a:off x="7561328" y="4"/>
            <a:ext cx="4831840" cy="3541007"/>
            <a:chOff x="-192127" y="-2"/>
            <a:chExt cx="4831840" cy="3367272"/>
          </a:xfrm>
          <a:solidFill>
            <a:srgbClr val="253746"/>
          </a:solidFill>
        </p:grpSpPr>
        <p:sp>
          <p:nvSpPr>
            <p:cNvPr id="29" name="Diagonal Stripe 28">
              <a:extLst>
                <a:ext uri="{FF2B5EF4-FFF2-40B4-BE49-F238E27FC236}">
                  <a16:creationId xmlns:a16="http://schemas.microsoft.com/office/drawing/2014/main" xmlns="" id="{65F8E2DA-4BB4-4421-9172-A11AF38DFEF4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6EDB47F2-B6A7-40B4-8A2C-06719F75C08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arallelogram 30">
              <a:extLst>
                <a:ext uri="{FF2B5EF4-FFF2-40B4-BE49-F238E27FC236}">
                  <a16:creationId xmlns:a16="http://schemas.microsoft.com/office/drawing/2014/main" xmlns="" id="{B188E7A9-2351-4B68-98B8-10099CB39CD2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A0DA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/>
            </a:p>
          </p:txBody>
        </p:sp>
      </p:grpSp>
      <p:sp>
        <p:nvSpPr>
          <p:cNvPr id="33" name="Parallelogram 32">
            <a:extLst>
              <a:ext uri="{FF2B5EF4-FFF2-40B4-BE49-F238E27FC236}">
                <a16:creationId xmlns:a16="http://schemas.microsoft.com/office/drawing/2014/main" xmlns="" id="{F088C182-BF10-45B2-B159-7702E00D31D4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rgbClr val="7BA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800" noProof="0" dirty="0"/>
          </a:p>
        </p:txBody>
      </p:sp>
      <p:sp>
        <p:nvSpPr>
          <p:cNvPr id="34" name="Text Placeholder 4" title="Subtitle">
            <a:extLst>
              <a:ext uri="{FF2B5EF4-FFF2-40B4-BE49-F238E27FC236}">
                <a16:creationId xmlns:a16="http://schemas.microsoft.com/office/drawing/2014/main" xmlns="" id="{FB561B16-2788-452A-B7AF-A482256DCD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5" y="1376936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rgbClr val="28724F"/>
                </a:solidFill>
              </a:defRPr>
            </a:lvl1pPr>
            <a:lvl2pPr marL="457189" indent="0">
              <a:buNone/>
              <a:defRPr/>
            </a:lvl2pPr>
          </a:lstStyle>
          <a:p>
            <a:pPr lvl="0"/>
            <a:r>
              <a:rPr lang="en-US" noProof="0" dirty="0"/>
              <a:t>CLICK TO SUBTITLE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4F03A7CC-E6DC-1544-BE55-15EC1718B77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itle 1" title="Title ">
            <a:extLst>
              <a:ext uri="{FF2B5EF4-FFF2-40B4-BE49-F238E27FC236}">
                <a16:creationId xmlns:a16="http://schemas.microsoft.com/office/drawing/2014/main" xmlns="" id="{BDEC780E-6412-1344-A62E-6B84E9CCB6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9" y="209032"/>
            <a:ext cx="8333223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rgbClr val="7BAFD4"/>
                </a:solidFill>
              </a:defRPr>
            </a:lvl1pPr>
          </a:lstStyle>
          <a:p>
            <a:r>
              <a:rPr lang="en-US" noProof="0" dirty="0"/>
              <a:t>Click to Edit Master Title Style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C82AC85-33B6-2B49-8BF4-084144443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1815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253746"/>
                </a:solidFill>
              </a:defRPr>
            </a:lvl1pPr>
            <a:lvl2pPr marL="457189" indent="0">
              <a:buNone/>
              <a:defRPr sz="2400">
                <a:solidFill>
                  <a:schemeClr val="bg1"/>
                </a:solidFill>
              </a:defRPr>
            </a:lvl2pPr>
            <a:lvl3pPr marL="914377" indent="0">
              <a:buNone/>
              <a:defRPr sz="2400">
                <a:solidFill>
                  <a:schemeClr val="bg1"/>
                </a:solidFill>
              </a:defRPr>
            </a:lvl3pPr>
            <a:lvl4pPr marL="1371566" indent="0">
              <a:buNone/>
              <a:defRPr sz="2400">
                <a:solidFill>
                  <a:schemeClr val="bg1"/>
                </a:solidFill>
              </a:defRPr>
            </a:lvl4pPr>
            <a:lvl5pPr marL="1828754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Text here</a:t>
            </a:r>
          </a:p>
        </p:txBody>
      </p:sp>
      <p:sp>
        <p:nvSpPr>
          <p:cNvPr id="20" name="Chart Placeholder 2" title="Chart">
            <a:extLst>
              <a:ext uri="{FF2B5EF4-FFF2-40B4-BE49-F238E27FC236}">
                <a16:creationId xmlns:a16="http://schemas.microsoft.com/office/drawing/2014/main" xmlns="" id="{0EF0FD2A-B62A-4931-846D-2602DED2660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796116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80DA2175-027E-4181-8FF9-7AE19600A2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3077" y="70733"/>
            <a:ext cx="734495" cy="73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4770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79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able Placeholder 11" title="Table">
            <a:extLst>
              <a:ext uri="{FF2B5EF4-FFF2-40B4-BE49-F238E27FC236}">
                <a16:creationId xmlns:a16="http://schemas.microsoft.com/office/drawing/2014/main" xmlns="" id="{7CD3E31F-0AF8-4EB8-B6FA-BD95A2EDA63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531381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36C8A74F-FDDF-48E8-AC2B-A5BD59D7D6A3}"/>
              </a:ext>
            </a:extLst>
          </p:cNvPr>
          <p:cNvGrpSpPr/>
          <p:nvPr userDrawn="1"/>
        </p:nvGrpSpPr>
        <p:grpSpPr>
          <a:xfrm flipH="1">
            <a:off x="7561328" y="4"/>
            <a:ext cx="4831840" cy="3541007"/>
            <a:chOff x="-192127" y="-2"/>
            <a:chExt cx="4831840" cy="3367272"/>
          </a:xfrm>
        </p:grpSpPr>
        <p:sp>
          <p:nvSpPr>
            <p:cNvPr id="27" name="Diagonal Stripe 26">
              <a:extLst>
                <a:ext uri="{FF2B5EF4-FFF2-40B4-BE49-F238E27FC236}">
                  <a16:creationId xmlns:a16="http://schemas.microsoft.com/office/drawing/2014/main" xmlns="" id="{2D5247F3-E6EB-4003-B1FD-F6200F0738E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rgbClr val="2537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E9B7D995-9FB8-4461-8AAA-FA8B9A145B6B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Parallelogram 32">
              <a:extLst>
                <a:ext uri="{FF2B5EF4-FFF2-40B4-BE49-F238E27FC236}">
                  <a16:creationId xmlns:a16="http://schemas.microsoft.com/office/drawing/2014/main" xmlns="" id="{849B962F-68BC-4B89-B4D8-D862517534DF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A0DA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xmlns="" id="{8006416B-866C-47E5-8480-109B40F9EAA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rgbClr val="7BA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noProof="0" dirty="0"/>
          </a:p>
        </p:txBody>
      </p:sp>
      <p:sp>
        <p:nvSpPr>
          <p:cNvPr id="37" name="Text Placeholder 4" title="Subtitle">
            <a:extLst>
              <a:ext uri="{FF2B5EF4-FFF2-40B4-BE49-F238E27FC236}">
                <a16:creationId xmlns:a16="http://schemas.microsoft.com/office/drawing/2014/main" xmlns="" id="{FE79FAE9-2A8C-46BA-8738-44CBCF7294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5" y="1376936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rgbClr val="28724F"/>
                </a:solidFill>
              </a:defRPr>
            </a:lvl1pPr>
            <a:lvl2pPr marL="457189" indent="0">
              <a:buNone/>
              <a:defRPr/>
            </a:lvl2pPr>
          </a:lstStyle>
          <a:p>
            <a:pPr lvl="0"/>
            <a:r>
              <a:rPr lang="en-US" noProof="0" dirty="0"/>
              <a:t>CLICK TO SUBTITLE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4A960C75-8FA7-5740-9388-2B5112B2C5B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itle 1" title="Title ">
            <a:extLst>
              <a:ext uri="{FF2B5EF4-FFF2-40B4-BE49-F238E27FC236}">
                <a16:creationId xmlns:a16="http://schemas.microsoft.com/office/drawing/2014/main" xmlns="" id="{0F525D04-A814-7A4D-9732-11097EA762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9" y="209032"/>
            <a:ext cx="8333223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rgbClr val="7BAFD4"/>
                </a:solidFill>
              </a:defRPr>
            </a:lvl1pPr>
          </a:lstStyle>
          <a:p>
            <a:r>
              <a:rPr lang="en-US" noProof="0" dirty="0"/>
              <a:t>Click to Edit Master Title Style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40A4B15F-2FC6-4AE5-B540-6DA0EBE7EE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3077" y="70733"/>
            <a:ext cx="734495" cy="73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060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79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xmlns="" id="{79ED029D-F488-47E5-B064-0E35B31D23A5}"/>
              </a:ext>
            </a:extLst>
          </p:cNvPr>
          <p:cNvSpPr/>
          <p:nvPr userDrawn="1"/>
        </p:nvSpPr>
        <p:spPr>
          <a:xfrm flipV="1">
            <a:off x="2" y="-5"/>
            <a:ext cx="11747500" cy="6299203"/>
          </a:xfrm>
          <a:prstGeom prst="rtTriangle">
            <a:avLst/>
          </a:prstGeom>
          <a:solidFill>
            <a:srgbClr val="7BA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5" name="Picture Placeholder 31" title="Image">
            <a:extLst>
              <a:ext uri="{FF2B5EF4-FFF2-40B4-BE49-F238E27FC236}">
                <a16:creationId xmlns:a16="http://schemas.microsoft.com/office/drawing/2014/main" xmlns="" id="{D683190A-95C6-428D-AEE4-FC8350C324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59229" y="326574"/>
            <a:ext cx="10983027" cy="593958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Image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F78F4957-6DDE-40CE-9D33-00B1434FA08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4886"/>
            <a:ext cx="2362200" cy="1240972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 title="Title ">
            <a:extLst>
              <a:ext uri="{FF2B5EF4-FFF2-40B4-BE49-F238E27FC236}">
                <a16:creationId xmlns:a16="http://schemas.microsoft.com/office/drawing/2014/main" xmlns="" id="{D9A8085F-72C4-4DFB-813E-C5666B0CCF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231" y="558802"/>
            <a:ext cx="8333223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rgbClr val="253746"/>
                </a:solidFill>
              </a:defRPr>
            </a:lvl1pPr>
          </a:lstStyle>
          <a:p>
            <a:r>
              <a:rPr lang="en-US" noProof="0" dirty="0"/>
              <a:t>Add Caption Here</a:t>
            </a:r>
          </a:p>
        </p:txBody>
      </p:sp>
    </p:spTree>
    <p:extLst>
      <p:ext uri="{BB962C8B-B14F-4D97-AF65-F5344CB8AC3E}">
        <p14:creationId xmlns:p14="http://schemas.microsoft.com/office/powerpoint/2010/main" val="42375767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">
            <a:extLst>
              <a:ext uri="{FF2B5EF4-FFF2-40B4-BE49-F238E27FC236}">
                <a16:creationId xmlns:a16="http://schemas.microsoft.com/office/drawing/2014/main" xmlns="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3" y="1821022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rgbClr val="7BAFD4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xmlns="" id="{A488AB73-8058-4FB5-9619-FCECCA9F394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22931" y="3461163"/>
            <a:ext cx="3445783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253746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 dirty="0"/>
              <a:t>Name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xmlns="" id="{359BE165-3EB5-4C11-8B53-6E98C0BC2E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2931" y="3839451"/>
            <a:ext cx="3445783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253746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 dirty="0"/>
              <a:t>Phone Number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xmlns="" id="{79D05293-35AD-495F-A7AE-942398090B1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22931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253746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 dirty="0"/>
              <a:t>Email </a:t>
            </a:r>
          </a:p>
        </p:txBody>
      </p:sp>
      <p:sp>
        <p:nvSpPr>
          <p:cNvPr id="13" name="Text Placeholder 21">
            <a:extLst>
              <a:ext uri="{FF2B5EF4-FFF2-40B4-BE49-F238E27FC236}">
                <a16:creationId xmlns:a16="http://schemas.microsoft.com/office/drawing/2014/main" xmlns="" id="{997A03F2-8D8A-4425-9F56-66DB33CE11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22931" y="4594957"/>
            <a:ext cx="3445783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253746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 dirty="0"/>
              <a:t>Company Website</a:t>
            </a:r>
          </a:p>
        </p:txBody>
      </p:sp>
      <p:sp>
        <p:nvSpPr>
          <p:cNvPr id="14" name="Shape 4157">
            <a:extLst>
              <a:ext uri="{FF2B5EF4-FFF2-40B4-BE49-F238E27FC236}">
                <a16:creationId xmlns:a16="http://schemas.microsoft.com/office/drawing/2014/main" xmlns="" id="{A30A8F28-98F4-425F-A750-78192A157DF4}"/>
              </a:ext>
            </a:extLst>
          </p:cNvPr>
          <p:cNvSpPr/>
          <p:nvPr userDrawn="1"/>
        </p:nvSpPr>
        <p:spPr>
          <a:xfrm>
            <a:off x="6458940" y="3505249"/>
            <a:ext cx="258875" cy="258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28724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189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 noProof="0" dirty="0"/>
          </a:p>
        </p:txBody>
      </p:sp>
      <p:sp>
        <p:nvSpPr>
          <p:cNvPr id="15" name="Shape 4186">
            <a:extLst>
              <a:ext uri="{FF2B5EF4-FFF2-40B4-BE49-F238E27FC236}">
                <a16:creationId xmlns:a16="http://schemas.microsoft.com/office/drawing/2014/main" xmlns="" id="{2F84D399-8148-4E86-A1E4-BE7D1D81383A}"/>
              </a:ext>
            </a:extLst>
          </p:cNvPr>
          <p:cNvSpPr/>
          <p:nvPr userDrawn="1"/>
        </p:nvSpPr>
        <p:spPr>
          <a:xfrm>
            <a:off x="6507624" y="3897986"/>
            <a:ext cx="161507" cy="296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rgbClr val="28724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189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 noProof="0" dirty="0"/>
          </a:p>
        </p:txBody>
      </p:sp>
      <p:sp>
        <p:nvSpPr>
          <p:cNvPr id="19" name="Shape 4379">
            <a:extLst>
              <a:ext uri="{FF2B5EF4-FFF2-40B4-BE49-F238E27FC236}">
                <a16:creationId xmlns:a16="http://schemas.microsoft.com/office/drawing/2014/main" xmlns="" id="{E4408FF8-E342-42F8-BBE9-1220822B5E99}"/>
              </a:ext>
            </a:extLst>
          </p:cNvPr>
          <p:cNvSpPr/>
          <p:nvPr userDrawn="1"/>
        </p:nvSpPr>
        <p:spPr>
          <a:xfrm>
            <a:off x="6458940" y="4327949"/>
            <a:ext cx="258875" cy="188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rgbClr val="28724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189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 noProof="0" dirty="0"/>
          </a:p>
        </p:txBody>
      </p:sp>
      <p:sp>
        <p:nvSpPr>
          <p:cNvPr id="20" name="Shape 4487">
            <a:extLst>
              <a:ext uri="{FF2B5EF4-FFF2-40B4-BE49-F238E27FC236}">
                <a16:creationId xmlns:a16="http://schemas.microsoft.com/office/drawing/2014/main" xmlns="" id="{11D27456-C005-4109-9E74-0B692200A0B3}"/>
              </a:ext>
            </a:extLst>
          </p:cNvPr>
          <p:cNvSpPr/>
          <p:nvPr userDrawn="1"/>
        </p:nvSpPr>
        <p:spPr>
          <a:xfrm>
            <a:off x="6471718" y="4650082"/>
            <a:ext cx="233319" cy="233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rgbClr val="28724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189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 noProof="0" dirty="0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xmlns="" id="{FDDD2B84-3CB9-4567-8C91-C538E8A1C89F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rgbClr val="2537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34EF3020-1476-41B1-9FE7-B476A25C53D3}"/>
              </a:ext>
            </a:extLst>
          </p:cNvPr>
          <p:cNvCxnSpPr>
            <a:cxnSpLocks/>
          </p:cNvCxnSpPr>
          <p:nvPr userDrawn="1"/>
        </p:nvCxnSpPr>
        <p:spPr>
          <a:xfrm flipV="1">
            <a:off x="2" y="0"/>
            <a:ext cx="6030687" cy="3004456"/>
          </a:xfrm>
          <a:prstGeom prst="line">
            <a:avLst/>
          </a:prstGeom>
          <a:ln>
            <a:solidFill>
              <a:srgbClr val="7BAF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B1B64EC3-B232-415D-8E27-EB3E24D13922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3" y="3924299"/>
            <a:ext cx="3187700" cy="1689100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2261CE2F-F199-4242-AC6C-692676B81FF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rgbClr val="A0D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4">
            <a:extLst>
              <a:ext uri="{FF2B5EF4-FFF2-40B4-BE49-F238E27FC236}">
                <a16:creationId xmlns:a16="http://schemas.microsoft.com/office/drawing/2014/main" xmlns="" id="{89C0506D-0CA6-4583-9D04-24E7F4D16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400" y="860948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390512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537" userDrawn="1">
          <p15:clr>
            <a:srgbClr val="FBAE40"/>
          </p15:clr>
        </p15:guide>
        <p15:guide id="3" pos="139" userDrawn="1">
          <p15:clr>
            <a:srgbClr val="FBAE40"/>
          </p15:clr>
        </p15:guide>
        <p15:guide id="4" orient="horz" pos="4178" userDrawn="1">
          <p15:clr>
            <a:srgbClr val="FBAE40"/>
          </p15:clr>
        </p15:guide>
        <p15:guide id="5" orient="horz" pos="142" userDrawn="1">
          <p15:clr>
            <a:srgbClr val="FBAE40"/>
          </p15:clr>
        </p15:guide>
        <p15:guide id="6" pos="2457" userDrawn="1">
          <p15:clr>
            <a:srgbClr val="FBAE40"/>
          </p15:clr>
        </p15:guide>
        <p15:guide id="7" pos="43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B16155-303B-403D-8B49-D4CEE47D6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531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915EF5-4ABE-4759-AC09-679CD6083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6973" y="6356354"/>
            <a:ext cx="7402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8699F50C-BE38-4BD0-BA84-9B090E1F2B9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Title Placeholder 8">
            <a:extLst>
              <a:ext uri="{FF2B5EF4-FFF2-40B4-BE49-F238E27FC236}">
                <a16:creationId xmlns:a16="http://schemas.microsoft.com/office/drawing/2014/main" xmlns="" id="{AA2D2B61-D240-024D-AD60-4162EF15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7" y="209029"/>
            <a:ext cx="10835123" cy="1147968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EFC25-B295-42F4-9F3B-740DFA214EDD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338532" y="6392139"/>
            <a:ext cx="3141429" cy="29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88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85" r:id="rId3"/>
    <p:sldLayoutId id="2147483706" r:id="rId4"/>
    <p:sldLayoutId id="2147483708" r:id="rId5"/>
    <p:sldLayoutId id="2147483704" r:id="rId6"/>
    <p:sldLayoutId id="2147483689" r:id="rId7"/>
    <p:sldLayoutId id="2147483668" r:id="rId8"/>
    <p:sldLayoutId id="2147483707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692" r:id="rId17"/>
    <p:sldLayoutId id="2147483697" r:id="rId18"/>
    <p:sldLayoutId id="2147483674" r:id="rId19"/>
    <p:sldLayoutId id="2147483717" r:id="rId20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lang="en-IN" sz="4400" b="1" kern="1200">
          <a:solidFill>
            <a:srgbClr val="7BAFD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E67404-7173-433F-BF94-6CC536145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Business Strategies for Market Volatility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17637F2-9E44-4E70-B577-860A62AF52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Navigating COVID19 Economic Fallout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385B195-D472-4CA1-AB43-9485550A90BA}"/>
              </a:ext>
            </a:extLst>
          </p:cNvPr>
          <p:cNvSpPr txBox="1"/>
          <p:nvPr/>
        </p:nvSpPr>
        <p:spPr>
          <a:xfrm>
            <a:off x="6283845" y="4953740"/>
            <a:ext cx="5390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pc="300" dirty="0">
                <a:solidFill>
                  <a:srgbClr val="28724F"/>
                </a:solidFill>
                <a:cs typeface="Calibri" panose="020F0502020204030204" pitchFamily="34" charset="0"/>
              </a:rPr>
              <a:t>Tom Leahey, Windham Brannon</a:t>
            </a:r>
          </a:p>
          <a:p>
            <a:r>
              <a:rPr lang="en-US" sz="2000" b="1" spc="300" dirty="0">
                <a:solidFill>
                  <a:srgbClr val="28724F"/>
                </a:solidFill>
                <a:cs typeface="Calibri" panose="020F0502020204030204" pitchFamily="34" charset="0"/>
              </a:rPr>
              <a:t>April 15, 2020</a:t>
            </a:r>
          </a:p>
        </p:txBody>
      </p:sp>
    </p:spTree>
    <p:extLst>
      <p:ext uri="{BB962C8B-B14F-4D97-AF65-F5344CB8AC3E}">
        <p14:creationId xmlns:p14="http://schemas.microsoft.com/office/powerpoint/2010/main" val="1305846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AA38F79-84EA-4837-97C4-2DBC066B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-49907"/>
            <a:ext cx="12192000" cy="795176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4000" b="0" dirty="0">
                <a:solidFill>
                  <a:schemeClr val="bg1"/>
                </a:solidFill>
              </a:rPr>
              <a:t>SG&amp;A – Capital Management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BF258CD-3977-4ED6-BF6E-5FC92269AC6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452225" y="6356350"/>
            <a:ext cx="739775" cy="365125"/>
          </a:xfrm>
        </p:spPr>
        <p:txBody>
          <a:bodyPr/>
          <a:lstStyle/>
          <a:p>
            <a:fld id="{8699F50C-BE38-4BD0-BA84-9B090E1F2B9B}" type="slidenum">
              <a:rPr lang="en-US" noProof="0" smtClean="0"/>
              <a:t>10</a:t>
            </a:fld>
            <a:endParaRPr lang="en-US" noProof="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C28FF5E-5FCB-401A-AADC-07D72C048D8B}"/>
              </a:ext>
            </a:extLst>
          </p:cNvPr>
          <p:cNvSpPr txBox="1"/>
          <p:nvPr/>
        </p:nvSpPr>
        <p:spPr>
          <a:xfrm>
            <a:off x="8500865" y="2840223"/>
            <a:ext cx="1784567" cy="149421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09538" indent="-109538">
              <a:buFont typeface="Wingdings" panose="05000000000000000000" pitchFamily="2" charset="2"/>
              <a:buChar char="§"/>
            </a:pPr>
            <a:r>
              <a:rPr lang="en-US" sz="1500" b="1" dirty="0"/>
              <a:t>Liquidity Management</a:t>
            </a:r>
          </a:p>
          <a:p>
            <a:pPr marL="109538" indent="-109538">
              <a:buFont typeface="Wingdings" panose="05000000000000000000" pitchFamily="2" charset="2"/>
              <a:buChar char="§"/>
            </a:pPr>
            <a:r>
              <a:rPr lang="en-US" sz="1500" b="1" dirty="0"/>
              <a:t>Cost Savings Measures</a:t>
            </a:r>
          </a:p>
          <a:p>
            <a:pPr marL="109538" indent="-109538">
              <a:buFont typeface="Wingdings" panose="05000000000000000000" pitchFamily="2" charset="2"/>
              <a:buChar char="§"/>
            </a:pPr>
            <a:r>
              <a:rPr lang="en-US" sz="1500" b="1" dirty="0"/>
              <a:t>Limited Cash Leakage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D9E44305-B08B-4186-BAA4-17F36B5A44D4}"/>
              </a:ext>
            </a:extLst>
          </p:cNvPr>
          <p:cNvGrpSpPr/>
          <p:nvPr/>
        </p:nvGrpSpPr>
        <p:grpSpPr>
          <a:xfrm>
            <a:off x="6331457" y="818866"/>
            <a:ext cx="5860543" cy="5536959"/>
            <a:chOff x="5983736" y="1064525"/>
            <a:chExt cx="5998997" cy="5474387"/>
          </a:xfrm>
        </p:grpSpPr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xmlns="" id="{C088F0F2-0728-431D-8283-5C6B07698273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6344208" y="1064525"/>
              <a:ext cx="3126611" cy="2426932"/>
            </a:xfrm>
            <a:custGeom>
              <a:avLst/>
              <a:gdLst>
                <a:gd name="T0" fmla="*/ 563089 w 1057"/>
                <a:gd name="T1" fmla="*/ 1091523 h 900"/>
                <a:gd name="T2" fmla="*/ 582890 w 1057"/>
                <a:gd name="T3" fmla="*/ 1040610 h 900"/>
                <a:gd name="T4" fmla="*/ 606404 w 1057"/>
                <a:gd name="T5" fmla="*/ 992180 h 900"/>
                <a:gd name="T6" fmla="*/ 636105 w 1057"/>
                <a:gd name="T7" fmla="*/ 946235 h 900"/>
                <a:gd name="T8" fmla="*/ 669519 w 1057"/>
                <a:gd name="T9" fmla="*/ 904014 h 900"/>
                <a:gd name="T10" fmla="*/ 705409 w 1057"/>
                <a:gd name="T11" fmla="*/ 864277 h 900"/>
                <a:gd name="T12" fmla="*/ 746248 w 1057"/>
                <a:gd name="T13" fmla="*/ 828266 h 900"/>
                <a:gd name="T14" fmla="*/ 790800 w 1057"/>
                <a:gd name="T15" fmla="*/ 797221 h 900"/>
                <a:gd name="T16" fmla="*/ 836590 w 1057"/>
                <a:gd name="T17" fmla="*/ 771144 h 900"/>
                <a:gd name="T18" fmla="*/ 882380 w 1057"/>
                <a:gd name="T19" fmla="*/ 751276 h 900"/>
                <a:gd name="T20" fmla="*/ 931882 w 1057"/>
                <a:gd name="T21" fmla="*/ 733891 h 900"/>
                <a:gd name="T22" fmla="*/ 981384 w 1057"/>
                <a:gd name="T23" fmla="*/ 721473 h 900"/>
                <a:gd name="T24" fmla="*/ 1032124 w 1057"/>
                <a:gd name="T25" fmla="*/ 714022 h 900"/>
                <a:gd name="T26" fmla="*/ 1030887 w 1057"/>
                <a:gd name="T27" fmla="*/ 882904 h 900"/>
                <a:gd name="T28" fmla="*/ 1306862 w 1057"/>
                <a:gd name="T29" fmla="*/ 464425 h 900"/>
                <a:gd name="T30" fmla="*/ 1012323 w 1057"/>
                <a:gd name="T31" fmla="*/ 0 h 900"/>
                <a:gd name="T32" fmla="*/ 1013561 w 1057"/>
                <a:gd name="T33" fmla="*/ 170124 h 900"/>
                <a:gd name="T34" fmla="*/ 936832 w 1057"/>
                <a:gd name="T35" fmla="*/ 177574 h 900"/>
                <a:gd name="T36" fmla="*/ 858866 w 1057"/>
                <a:gd name="T37" fmla="*/ 191234 h 900"/>
                <a:gd name="T38" fmla="*/ 784612 w 1057"/>
                <a:gd name="T39" fmla="*/ 208619 h 900"/>
                <a:gd name="T40" fmla="*/ 710359 w 1057"/>
                <a:gd name="T41" fmla="*/ 233454 h 900"/>
                <a:gd name="T42" fmla="*/ 638581 w 1057"/>
                <a:gd name="T43" fmla="*/ 262015 h 900"/>
                <a:gd name="T44" fmla="*/ 569277 w 1057"/>
                <a:gd name="T45" fmla="*/ 295543 h 900"/>
                <a:gd name="T46" fmla="*/ 501211 w 1057"/>
                <a:gd name="T47" fmla="*/ 335280 h 900"/>
                <a:gd name="T48" fmla="*/ 435621 w 1057"/>
                <a:gd name="T49" fmla="*/ 379984 h 900"/>
                <a:gd name="T50" fmla="*/ 373743 w 1057"/>
                <a:gd name="T51" fmla="*/ 429655 h 900"/>
                <a:gd name="T52" fmla="*/ 315578 w 1057"/>
                <a:gd name="T53" fmla="*/ 484293 h 900"/>
                <a:gd name="T54" fmla="*/ 261125 w 1057"/>
                <a:gd name="T55" fmla="*/ 542657 h 900"/>
                <a:gd name="T56" fmla="*/ 210385 w 1057"/>
                <a:gd name="T57" fmla="*/ 603504 h 900"/>
                <a:gd name="T58" fmla="*/ 165833 w 1057"/>
                <a:gd name="T59" fmla="*/ 669318 h 900"/>
                <a:gd name="T60" fmla="*/ 124993 w 1057"/>
                <a:gd name="T61" fmla="*/ 738858 h 900"/>
                <a:gd name="T62" fmla="*/ 89104 w 1057"/>
                <a:gd name="T63" fmla="*/ 810881 h 900"/>
                <a:gd name="T64" fmla="*/ 58165 w 1057"/>
                <a:gd name="T65" fmla="*/ 882904 h 900"/>
                <a:gd name="T66" fmla="*/ 33414 w 1057"/>
                <a:gd name="T67" fmla="*/ 959894 h 900"/>
                <a:gd name="T68" fmla="*/ 13613 w 1057"/>
                <a:gd name="T69" fmla="*/ 1036884 h 900"/>
                <a:gd name="T70" fmla="*/ 0 w 1057"/>
                <a:gd name="T71" fmla="*/ 1116358 h 900"/>
                <a:gd name="T72" fmla="*/ 294539 w 1057"/>
                <a:gd name="T73" fmla="*/ 920157 h 900"/>
                <a:gd name="T74" fmla="*/ 563089 w 1057"/>
                <a:gd name="T75" fmla="*/ 1091523 h 90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57"/>
                <a:gd name="T115" fmla="*/ 0 h 900"/>
                <a:gd name="T116" fmla="*/ 1057 w 1057"/>
                <a:gd name="T117" fmla="*/ 900 h 90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57" h="900">
                  <a:moveTo>
                    <a:pt x="455" y="879"/>
                  </a:moveTo>
                  <a:lnTo>
                    <a:pt x="471" y="838"/>
                  </a:lnTo>
                  <a:lnTo>
                    <a:pt x="490" y="799"/>
                  </a:lnTo>
                  <a:lnTo>
                    <a:pt x="514" y="762"/>
                  </a:lnTo>
                  <a:lnTo>
                    <a:pt x="541" y="728"/>
                  </a:lnTo>
                  <a:lnTo>
                    <a:pt x="570" y="696"/>
                  </a:lnTo>
                  <a:lnTo>
                    <a:pt x="603" y="667"/>
                  </a:lnTo>
                  <a:lnTo>
                    <a:pt x="639" y="642"/>
                  </a:lnTo>
                  <a:lnTo>
                    <a:pt x="676" y="621"/>
                  </a:lnTo>
                  <a:lnTo>
                    <a:pt x="713" y="605"/>
                  </a:lnTo>
                  <a:lnTo>
                    <a:pt x="753" y="591"/>
                  </a:lnTo>
                  <a:lnTo>
                    <a:pt x="793" y="581"/>
                  </a:lnTo>
                  <a:lnTo>
                    <a:pt x="834" y="575"/>
                  </a:lnTo>
                  <a:lnTo>
                    <a:pt x="833" y="711"/>
                  </a:lnTo>
                  <a:lnTo>
                    <a:pt x="1056" y="374"/>
                  </a:lnTo>
                  <a:lnTo>
                    <a:pt x="818" y="0"/>
                  </a:lnTo>
                  <a:lnTo>
                    <a:pt x="819" y="137"/>
                  </a:lnTo>
                  <a:lnTo>
                    <a:pt x="757" y="143"/>
                  </a:lnTo>
                  <a:lnTo>
                    <a:pt x="694" y="154"/>
                  </a:lnTo>
                  <a:lnTo>
                    <a:pt x="634" y="168"/>
                  </a:lnTo>
                  <a:lnTo>
                    <a:pt x="574" y="188"/>
                  </a:lnTo>
                  <a:lnTo>
                    <a:pt x="516" y="211"/>
                  </a:lnTo>
                  <a:lnTo>
                    <a:pt x="460" y="238"/>
                  </a:lnTo>
                  <a:lnTo>
                    <a:pt x="405" y="270"/>
                  </a:lnTo>
                  <a:lnTo>
                    <a:pt x="352" y="306"/>
                  </a:lnTo>
                  <a:lnTo>
                    <a:pt x="302" y="346"/>
                  </a:lnTo>
                  <a:lnTo>
                    <a:pt x="255" y="390"/>
                  </a:lnTo>
                  <a:lnTo>
                    <a:pt x="211" y="437"/>
                  </a:lnTo>
                  <a:lnTo>
                    <a:pt x="170" y="486"/>
                  </a:lnTo>
                  <a:lnTo>
                    <a:pt x="134" y="539"/>
                  </a:lnTo>
                  <a:lnTo>
                    <a:pt x="101" y="595"/>
                  </a:lnTo>
                  <a:lnTo>
                    <a:pt x="72" y="653"/>
                  </a:lnTo>
                  <a:lnTo>
                    <a:pt x="47" y="711"/>
                  </a:lnTo>
                  <a:lnTo>
                    <a:pt x="27" y="773"/>
                  </a:lnTo>
                  <a:lnTo>
                    <a:pt x="11" y="835"/>
                  </a:lnTo>
                  <a:lnTo>
                    <a:pt x="0" y="899"/>
                  </a:lnTo>
                  <a:lnTo>
                    <a:pt x="238" y="741"/>
                  </a:lnTo>
                  <a:lnTo>
                    <a:pt x="455" y="879"/>
                  </a:lnTo>
                </a:path>
              </a:pathLst>
            </a:custGeom>
            <a:solidFill>
              <a:schemeClr val="accent3"/>
            </a:solidFill>
            <a:ln w="34925" cap="rnd">
              <a:solidFill>
                <a:schemeClr val="accent1">
                  <a:shade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bg1"/>
                </a:buClr>
                <a:defRPr/>
              </a:pP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xmlns="" id="{AE12EDCA-47C7-4524-AFAB-8BEB6D8D8FB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434939" y="4098190"/>
              <a:ext cx="3054518" cy="2440722"/>
            </a:xfrm>
            <a:custGeom>
              <a:avLst/>
              <a:gdLst>
                <a:gd name="T0" fmla="*/ 2147483647 w 1033"/>
                <a:gd name="T1" fmla="*/ 2147483647 h 904"/>
                <a:gd name="T2" fmla="*/ 2147483647 w 1033"/>
                <a:gd name="T3" fmla="*/ 2147483647 h 904"/>
                <a:gd name="T4" fmla="*/ 2147483647 w 1033"/>
                <a:gd name="T5" fmla="*/ 2147483647 h 904"/>
                <a:gd name="T6" fmla="*/ 2147483647 w 1033"/>
                <a:gd name="T7" fmla="*/ 2147483647 h 904"/>
                <a:gd name="T8" fmla="*/ 2147483647 w 1033"/>
                <a:gd name="T9" fmla="*/ 2147483647 h 904"/>
                <a:gd name="T10" fmla="*/ 2147483647 w 1033"/>
                <a:gd name="T11" fmla="*/ 2147483647 h 904"/>
                <a:gd name="T12" fmla="*/ 2147483647 w 1033"/>
                <a:gd name="T13" fmla="*/ 2147483647 h 904"/>
                <a:gd name="T14" fmla="*/ 2147483647 w 1033"/>
                <a:gd name="T15" fmla="*/ 2147483647 h 904"/>
                <a:gd name="T16" fmla="*/ 2147483647 w 1033"/>
                <a:gd name="T17" fmla="*/ 2147483647 h 904"/>
                <a:gd name="T18" fmla="*/ 2147483647 w 1033"/>
                <a:gd name="T19" fmla="*/ 2147483647 h 904"/>
                <a:gd name="T20" fmla="*/ 2147483647 w 1033"/>
                <a:gd name="T21" fmla="*/ 2147483647 h 904"/>
                <a:gd name="T22" fmla="*/ 2147483647 w 1033"/>
                <a:gd name="T23" fmla="*/ 2147483647 h 904"/>
                <a:gd name="T24" fmla="*/ 2147483647 w 1033"/>
                <a:gd name="T25" fmla="*/ 2147483647 h 904"/>
                <a:gd name="T26" fmla="*/ 2147483647 w 1033"/>
                <a:gd name="T27" fmla="*/ 2147483647 h 904"/>
                <a:gd name="T28" fmla="*/ 2147483647 w 1033"/>
                <a:gd name="T29" fmla="*/ 2147483647 h 904"/>
                <a:gd name="T30" fmla="*/ 2147483647 w 1033"/>
                <a:gd name="T31" fmla="*/ 2147483647 h 904"/>
                <a:gd name="T32" fmla="*/ 0 w 1033"/>
                <a:gd name="T33" fmla="*/ 2147483647 h 904"/>
                <a:gd name="T34" fmla="*/ 2147483647 w 1033"/>
                <a:gd name="T35" fmla="*/ 2147483647 h 904"/>
                <a:gd name="T36" fmla="*/ 2147483647 w 1033"/>
                <a:gd name="T37" fmla="*/ 2147483647 h 904"/>
                <a:gd name="T38" fmla="*/ 2147483647 w 1033"/>
                <a:gd name="T39" fmla="*/ 2147483647 h 904"/>
                <a:gd name="T40" fmla="*/ 2147483647 w 1033"/>
                <a:gd name="T41" fmla="*/ 2147483647 h 904"/>
                <a:gd name="T42" fmla="*/ 2147483647 w 1033"/>
                <a:gd name="T43" fmla="*/ 2147483647 h 904"/>
                <a:gd name="T44" fmla="*/ 2147483647 w 1033"/>
                <a:gd name="T45" fmla="*/ 2147483647 h 904"/>
                <a:gd name="T46" fmla="*/ 2147483647 w 1033"/>
                <a:gd name="T47" fmla="*/ 2147483647 h 904"/>
                <a:gd name="T48" fmla="*/ 2147483647 w 1033"/>
                <a:gd name="T49" fmla="*/ 2147483647 h 904"/>
                <a:gd name="T50" fmla="*/ 2147483647 w 1033"/>
                <a:gd name="T51" fmla="*/ 2147483647 h 904"/>
                <a:gd name="T52" fmla="*/ 2147483647 w 1033"/>
                <a:gd name="T53" fmla="*/ 2147483647 h 904"/>
                <a:gd name="T54" fmla="*/ 2147483647 w 1033"/>
                <a:gd name="T55" fmla="*/ 2147483647 h 904"/>
                <a:gd name="T56" fmla="*/ 2147483647 w 1033"/>
                <a:gd name="T57" fmla="*/ 2147483647 h 904"/>
                <a:gd name="T58" fmla="*/ 2147483647 w 1033"/>
                <a:gd name="T59" fmla="*/ 2147483647 h 904"/>
                <a:gd name="T60" fmla="*/ 2147483647 w 1033"/>
                <a:gd name="T61" fmla="*/ 2147483647 h 904"/>
                <a:gd name="T62" fmla="*/ 2147483647 w 1033"/>
                <a:gd name="T63" fmla="*/ 2147483647 h 904"/>
                <a:gd name="T64" fmla="*/ 2147483647 w 1033"/>
                <a:gd name="T65" fmla="*/ 2147483647 h 904"/>
                <a:gd name="T66" fmla="*/ 2147483647 w 1033"/>
                <a:gd name="T67" fmla="*/ 2147483647 h 904"/>
                <a:gd name="T68" fmla="*/ 2147483647 w 1033"/>
                <a:gd name="T69" fmla="*/ 2147483647 h 904"/>
                <a:gd name="T70" fmla="*/ 2147483647 w 1033"/>
                <a:gd name="T71" fmla="*/ 2147483647 h 904"/>
                <a:gd name="T72" fmla="*/ 2147483647 w 1033"/>
                <a:gd name="T73" fmla="*/ 2147483647 h 904"/>
                <a:gd name="T74" fmla="*/ 2147483647 w 1033"/>
                <a:gd name="T75" fmla="*/ 2147483647 h 904"/>
                <a:gd name="T76" fmla="*/ 2147483647 w 1033"/>
                <a:gd name="T77" fmla="*/ 0 h 904"/>
                <a:gd name="T78" fmla="*/ 2147483647 w 1033"/>
                <a:gd name="T79" fmla="*/ 2147483647 h 904"/>
                <a:gd name="T80" fmla="*/ 2147483647 w 1033"/>
                <a:gd name="T81" fmla="*/ 2147483647 h 90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33"/>
                <a:gd name="T124" fmla="*/ 0 h 904"/>
                <a:gd name="T125" fmla="*/ 1033 w 1033"/>
                <a:gd name="T126" fmla="*/ 904 h 90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33" h="904">
                  <a:moveTo>
                    <a:pt x="585" y="1"/>
                  </a:moveTo>
                  <a:lnTo>
                    <a:pt x="573" y="41"/>
                  </a:lnTo>
                  <a:lnTo>
                    <a:pt x="556" y="78"/>
                  </a:lnTo>
                  <a:lnTo>
                    <a:pt x="537" y="116"/>
                  </a:lnTo>
                  <a:lnTo>
                    <a:pt x="514" y="150"/>
                  </a:lnTo>
                  <a:lnTo>
                    <a:pt x="488" y="182"/>
                  </a:lnTo>
                  <a:lnTo>
                    <a:pt x="459" y="212"/>
                  </a:lnTo>
                  <a:lnTo>
                    <a:pt x="427" y="239"/>
                  </a:lnTo>
                  <a:lnTo>
                    <a:pt x="393" y="262"/>
                  </a:lnTo>
                  <a:lnTo>
                    <a:pt x="356" y="283"/>
                  </a:lnTo>
                  <a:lnTo>
                    <a:pt x="317" y="301"/>
                  </a:lnTo>
                  <a:lnTo>
                    <a:pt x="277" y="314"/>
                  </a:lnTo>
                  <a:lnTo>
                    <a:pt x="236" y="323"/>
                  </a:lnTo>
                  <a:lnTo>
                    <a:pt x="235" y="187"/>
                  </a:lnTo>
                  <a:lnTo>
                    <a:pt x="159" y="298"/>
                  </a:lnTo>
                  <a:lnTo>
                    <a:pt x="80" y="409"/>
                  </a:lnTo>
                  <a:lnTo>
                    <a:pt x="0" y="517"/>
                  </a:lnTo>
                  <a:lnTo>
                    <a:pt x="236" y="903"/>
                  </a:lnTo>
                  <a:lnTo>
                    <a:pt x="236" y="766"/>
                  </a:lnTo>
                  <a:lnTo>
                    <a:pt x="295" y="759"/>
                  </a:lnTo>
                  <a:lnTo>
                    <a:pt x="353" y="747"/>
                  </a:lnTo>
                  <a:lnTo>
                    <a:pt x="411" y="733"/>
                  </a:lnTo>
                  <a:lnTo>
                    <a:pt x="467" y="713"/>
                  </a:lnTo>
                  <a:lnTo>
                    <a:pt x="522" y="691"/>
                  </a:lnTo>
                  <a:lnTo>
                    <a:pt x="575" y="665"/>
                  </a:lnTo>
                  <a:lnTo>
                    <a:pt x="626" y="635"/>
                  </a:lnTo>
                  <a:lnTo>
                    <a:pt x="676" y="601"/>
                  </a:lnTo>
                  <a:lnTo>
                    <a:pt x="724" y="564"/>
                  </a:lnTo>
                  <a:lnTo>
                    <a:pt x="768" y="525"/>
                  </a:lnTo>
                  <a:lnTo>
                    <a:pt x="811" y="481"/>
                  </a:lnTo>
                  <a:lnTo>
                    <a:pt x="849" y="435"/>
                  </a:lnTo>
                  <a:lnTo>
                    <a:pt x="884" y="387"/>
                  </a:lnTo>
                  <a:lnTo>
                    <a:pt x="916" y="337"/>
                  </a:lnTo>
                  <a:lnTo>
                    <a:pt x="945" y="284"/>
                  </a:lnTo>
                  <a:lnTo>
                    <a:pt x="970" y="231"/>
                  </a:lnTo>
                  <a:lnTo>
                    <a:pt x="991" y="174"/>
                  </a:lnTo>
                  <a:lnTo>
                    <a:pt x="1009" y="117"/>
                  </a:lnTo>
                  <a:lnTo>
                    <a:pt x="1023" y="58"/>
                  </a:lnTo>
                  <a:lnTo>
                    <a:pt x="1032" y="0"/>
                  </a:lnTo>
                  <a:lnTo>
                    <a:pt x="812" y="132"/>
                  </a:lnTo>
                  <a:lnTo>
                    <a:pt x="585" y="1"/>
                  </a:lnTo>
                </a:path>
              </a:pathLst>
            </a:custGeom>
            <a:solidFill>
              <a:schemeClr val="accent3"/>
            </a:solidFill>
            <a:ln w="34925" cap="rnd">
              <a:solidFill>
                <a:schemeClr val="accent1">
                  <a:shade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bg1"/>
                </a:buClr>
              </a:pP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xmlns="" id="{7BF465FB-E344-4FB2-ACB6-C60358960AD1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5983736" y="3212223"/>
              <a:ext cx="2750964" cy="2899218"/>
            </a:xfrm>
            <a:custGeom>
              <a:avLst/>
              <a:gdLst>
                <a:gd name="T0" fmla="*/ 1149700 w 930"/>
                <a:gd name="T1" fmla="*/ 801052 h 1075"/>
                <a:gd name="T2" fmla="*/ 1097723 w 930"/>
                <a:gd name="T3" fmla="*/ 787391 h 1075"/>
                <a:gd name="T4" fmla="*/ 1048220 w 930"/>
                <a:gd name="T5" fmla="*/ 770004 h 1075"/>
                <a:gd name="T6" fmla="*/ 998717 w 930"/>
                <a:gd name="T7" fmla="*/ 748891 h 1075"/>
                <a:gd name="T8" fmla="*/ 954165 w 930"/>
                <a:gd name="T9" fmla="*/ 722810 h 1075"/>
                <a:gd name="T10" fmla="*/ 909612 w 930"/>
                <a:gd name="T11" fmla="*/ 691761 h 1075"/>
                <a:gd name="T12" fmla="*/ 870010 w 930"/>
                <a:gd name="T13" fmla="*/ 656987 h 1075"/>
                <a:gd name="T14" fmla="*/ 832883 w 930"/>
                <a:gd name="T15" fmla="*/ 617245 h 1075"/>
                <a:gd name="T16" fmla="*/ 801944 w 930"/>
                <a:gd name="T17" fmla="*/ 577503 h 1075"/>
                <a:gd name="T18" fmla="*/ 772242 w 930"/>
                <a:gd name="T19" fmla="*/ 531551 h 1075"/>
                <a:gd name="T20" fmla="*/ 751204 w 930"/>
                <a:gd name="T21" fmla="*/ 494293 h 1075"/>
                <a:gd name="T22" fmla="*/ 735115 w 930"/>
                <a:gd name="T23" fmla="*/ 454550 h 1075"/>
                <a:gd name="T24" fmla="*/ 721502 w 930"/>
                <a:gd name="T25" fmla="*/ 412325 h 1075"/>
                <a:gd name="T26" fmla="*/ 714077 w 930"/>
                <a:gd name="T27" fmla="*/ 370099 h 1075"/>
                <a:gd name="T28" fmla="*/ 711602 w 930"/>
                <a:gd name="T29" fmla="*/ 327873 h 1075"/>
                <a:gd name="T30" fmla="*/ 712839 w 930"/>
                <a:gd name="T31" fmla="*/ 284405 h 1075"/>
                <a:gd name="T32" fmla="*/ 925701 w 930"/>
                <a:gd name="T33" fmla="*/ 284405 h 1075"/>
                <a:gd name="T34" fmla="*/ 445524 w 930"/>
                <a:gd name="T35" fmla="*/ 0 h 1075"/>
                <a:gd name="T36" fmla="*/ 0 w 930"/>
                <a:gd name="T37" fmla="*/ 293098 h 1075"/>
                <a:gd name="T38" fmla="*/ 168309 w 930"/>
                <a:gd name="T39" fmla="*/ 294340 h 1075"/>
                <a:gd name="T40" fmla="*/ 174497 w 930"/>
                <a:gd name="T41" fmla="*/ 371340 h 1075"/>
                <a:gd name="T42" fmla="*/ 185635 w 930"/>
                <a:gd name="T43" fmla="*/ 449583 h 1075"/>
                <a:gd name="T44" fmla="*/ 204199 w 930"/>
                <a:gd name="T45" fmla="*/ 524099 h 1075"/>
                <a:gd name="T46" fmla="*/ 225237 w 930"/>
                <a:gd name="T47" fmla="*/ 599858 h 1075"/>
                <a:gd name="T48" fmla="*/ 252464 w 930"/>
                <a:gd name="T49" fmla="*/ 671890 h 1075"/>
                <a:gd name="T50" fmla="*/ 285878 w 930"/>
                <a:gd name="T51" fmla="*/ 742681 h 1075"/>
                <a:gd name="T52" fmla="*/ 324243 w 930"/>
                <a:gd name="T53" fmla="*/ 810988 h 1075"/>
                <a:gd name="T54" fmla="*/ 366320 w 930"/>
                <a:gd name="T55" fmla="*/ 874327 h 1075"/>
                <a:gd name="T56" fmla="*/ 412110 w 930"/>
                <a:gd name="T57" fmla="*/ 933940 h 1075"/>
                <a:gd name="T58" fmla="*/ 462850 w 930"/>
                <a:gd name="T59" fmla="*/ 989827 h 1075"/>
                <a:gd name="T60" fmla="*/ 518541 w 930"/>
                <a:gd name="T61" fmla="*/ 1044473 h 1075"/>
                <a:gd name="T62" fmla="*/ 575469 w 930"/>
                <a:gd name="T63" fmla="*/ 1092908 h 1075"/>
                <a:gd name="T64" fmla="*/ 636110 w 930"/>
                <a:gd name="T65" fmla="*/ 1138860 h 1075"/>
                <a:gd name="T66" fmla="*/ 700463 w 930"/>
                <a:gd name="T67" fmla="*/ 1181086 h 1075"/>
                <a:gd name="T68" fmla="*/ 767292 w 930"/>
                <a:gd name="T69" fmla="*/ 1217102 h 1075"/>
                <a:gd name="T70" fmla="*/ 835358 w 930"/>
                <a:gd name="T71" fmla="*/ 1250635 h 1075"/>
                <a:gd name="T72" fmla="*/ 905900 w 930"/>
                <a:gd name="T73" fmla="*/ 1277958 h 1075"/>
                <a:gd name="T74" fmla="*/ 977679 w 930"/>
                <a:gd name="T75" fmla="*/ 1301555 h 1075"/>
                <a:gd name="T76" fmla="*/ 1050695 w 930"/>
                <a:gd name="T77" fmla="*/ 1318942 h 1075"/>
                <a:gd name="T78" fmla="*/ 1126187 w 930"/>
                <a:gd name="T79" fmla="*/ 1333845 h 1075"/>
                <a:gd name="T80" fmla="*/ 955402 w 930"/>
                <a:gd name="T81" fmla="*/ 1049440 h 1075"/>
                <a:gd name="T82" fmla="*/ 1149700 w 930"/>
                <a:gd name="T83" fmla="*/ 801052 h 1075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930"/>
                <a:gd name="T127" fmla="*/ 0 h 1075"/>
                <a:gd name="T128" fmla="*/ 930 w 930"/>
                <a:gd name="T129" fmla="*/ 1075 h 1075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930" h="1075">
                  <a:moveTo>
                    <a:pt x="929" y="645"/>
                  </a:moveTo>
                  <a:lnTo>
                    <a:pt x="887" y="634"/>
                  </a:lnTo>
                  <a:lnTo>
                    <a:pt x="847" y="620"/>
                  </a:lnTo>
                  <a:lnTo>
                    <a:pt x="807" y="603"/>
                  </a:lnTo>
                  <a:lnTo>
                    <a:pt x="771" y="582"/>
                  </a:lnTo>
                  <a:lnTo>
                    <a:pt x="735" y="557"/>
                  </a:lnTo>
                  <a:lnTo>
                    <a:pt x="703" y="529"/>
                  </a:lnTo>
                  <a:lnTo>
                    <a:pt x="673" y="497"/>
                  </a:lnTo>
                  <a:lnTo>
                    <a:pt x="648" y="465"/>
                  </a:lnTo>
                  <a:lnTo>
                    <a:pt x="624" y="428"/>
                  </a:lnTo>
                  <a:lnTo>
                    <a:pt x="607" y="398"/>
                  </a:lnTo>
                  <a:lnTo>
                    <a:pt x="594" y="366"/>
                  </a:lnTo>
                  <a:lnTo>
                    <a:pt x="583" y="332"/>
                  </a:lnTo>
                  <a:lnTo>
                    <a:pt x="577" y="298"/>
                  </a:lnTo>
                  <a:lnTo>
                    <a:pt x="575" y="264"/>
                  </a:lnTo>
                  <a:lnTo>
                    <a:pt x="576" y="229"/>
                  </a:lnTo>
                  <a:lnTo>
                    <a:pt x="748" y="229"/>
                  </a:lnTo>
                  <a:lnTo>
                    <a:pt x="360" y="0"/>
                  </a:lnTo>
                  <a:lnTo>
                    <a:pt x="0" y="236"/>
                  </a:lnTo>
                  <a:lnTo>
                    <a:pt x="136" y="237"/>
                  </a:lnTo>
                  <a:lnTo>
                    <a:pt x="141" y="299"/>
                  </a:lnTo>
                  <a:lnTo>
                    <a:pt x="150" y="362"/>
                  </a:lnTo>
                  <a:lnTo>
                    <a:pt x="165" y="422"/>
                  </a:lnTo>
                  <a:lnTo>
                    <a:pt x="182" y="483"/>
                  </a:lnTo>
                  <a:lnTo>
                    <a:pt x="204" y="541"/>
                  </a:lnTo>
                  <a:lnTo>
                    <a:pt x="231" y="598"/>
                  </a:lnTo>
                  <a:lnTo>
                    <a:pt x="262" y="653"/>
                  </a:lnTo>
                  <a:lnTo>
                    <a:pt x="296" y="704"/>
                  </a:lnTo>
                  <a:lnTo>
                    <a:pt x="333" y="752"/>
                  </a:lnTo>
                  <a:lnTo>
                    <a:pt x="374" y="797"/>
                  </a:lnTo>
                  <a:lnTo>
                    <a:pt x="419" y="841"/>
                  </a:lnTo>
                  <a:lnTo>
                    <a:pt x="465" y="880"/>
                  </a:lnTo>
                  <a:lnTo>
                    <a:pt x="514" y="917"/>
                  </a:lnTo>
                  <a:lnTo>
                    <a:pt x="566" y="951"/>
                  </a:lnTo>
                  <a:lnTo>
                    <a:pt x="620" y="980"/>
                  </a:lnTo>
                  <a:lnTo>
                    <a:pt x="675" y="1007"/>
                  </a:lnTo>
                  <a:lnTo>
                    <a:pt x="732" y="1029"/>
                  </a:lnTo>
                  <a:lnTo>
                    <a:pt x="790" y="1048"/>
                  </a:lnTo>
                  <a:lnTo>
                    <a:pt x="849" y="1062"/>
                  </a:lnTo>
                  <a:lnTo>
                    <a:pt x="910" y="1074"/>
                  </a:lnTo>
                  <a:lnTo>
                    <a:pt x="772" y="845"/>
                  </a:lnTo>
                  <a:lnTo>
                    <a:pt x="929" y="645"/>
                  </a:lnTo>
                </a:path>
              </a:pathLst>
            </a:custGeom>
            <a:solidFill>
              <a:schemeClr val="accent3"/>
            </a:solidFill>
            <a:ln w="34925" cap="rnd">
              <a:solidFill>
                <a:schemeClr val="accent1">
                  <a:shade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bg1"/>
                </a:buClr>
                <a:defRPr/>
              </a:pP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xmlns="" id="{1B31D494-ADC4-4A53-98A9-D13541D3CDA1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9193825" y="1447182"/>
              <a:ext cx="2788908" cy="2875087"/>
            </a:xfrm>
            <a:custGeom>
              <a:avLst/>
              <a:gdLst>
                <a:gd name="T0" fmla="*/ 2147483647 w 943"/>
                <a:gd name="T1" fmla="*/ 2147483647 h 1065"/>
                <a:gd name="T2" fmla="*/ 2147483647 w 943"/>
                <a:gd name="T3" fmla="*/ 2147483647 h 1065"/>
                <a:gd name="T4" fmla="*/ 2147483647 w 943"/>
                <a:gd name="T5" fmla="*/ 2147483647 h 1065"/>
                <a:gd name="T6" fmla="*/ 2147483647 w 943"/>
                <a:gd name="T7" fmla="*/ 2147483647 h 1065"/>
                <a:gd name="T8" fmla="*/ 2147483647 w 943"/>
                <a:gd name="T9" fmla="*/ 2147483647 h 1065"/>
                <a:gd name="T10" fmla="*/ 2147483647 w 943"/>
                <a:gd name="T11" fmla="*/ 2147483647 h 1065"/>
                <a:gd name="T12" fmla="*/ 2147483647 w 943"/>
                <a:gd name="T13" fmla="*/ 2147483647 h 1065"/>
                <a:gd name="T14" fmla="*/ 2147483647 w 943"/>
                <a:gd name="T15" fmla="*/ 2147483647 h 1065"/>
                <a:gd name="T16" fmla="*/ 2147483647 w 943"/>
                <a:gd name="T17" fmla="*/ 2147483647 h 1065"/>
                <a:gd name="T18" fmla="*/ 2147483647 w 943"/>
                <a:gd name="T19" fmla="*/ 2147483647 h 1065"/>
                <a:gd name="T20" fmla="*/ 2147483647 w 943"/>
                <a:gd name="T21" fmla="*/ 2147483647 h 1065"/>
                <a:gd name="T22" fmla="*/ 2147483647 w 943"/>
                <a:gd name="T23" fmla="*/ 2147483647 h 1065"/>
                <a:gd name="T24" fmla="*/ 2147483647 w 943"/>
                <a:gd name="T25" fmla="*/ 2147483647 h 1065"/>
                <a:gd name="T26" fmla="*/ 2147483647 w 943"/>
                <a:gd name="T27" fmla="*/ 2147483647 h 1065"/>
                <a:gd name="T28" fmla="*/ 2147483647 w 943"/>
                <a:gd name="T29" fmla="*/ 2147483647 h 1065"/>
                <a:gd name="T30" fmla="*/ 2147483647 w 943"/>
                <a:gd name="T31" fmla="*/ 2147483647 h 1065"/>
                <a:gd name="T32" fmla="*/ 2147483647 w 943"/>
                <a:gd name="T33" fmla="*/ 2147483647 h 1065"/>
                <a:gd name="T34" fmla="*/ 2147483647 w 943"/>
                <a:gd name="T35" fmla="*/ 2147483647 h 1065"/>
                <a:gd name="T36" fmla="*/ 2147483647 w 943"/>
                <a:gd name="T37" fmla="*/ 2147483647 h 1065"/>
                <a:gd name="T38" fmla="*/ 2147483647 w 943"/>
                <a:gd name="T39" fmla="*/ 2147483647 h 1065"/>
                <a:gd name="T40" fmla="*/ 2147483647 w 943"/>
                <a:gd name="T41" fmla="*/ 2147483647 h 1065"/>
                <a:gd name="T42" fmla="*/ 2147483647 w 943"/>
                <a:gd name="T43" fmla="*/ 2147483647 h 1065"/>
                <a:gd name="T44" fmla="*/ 0 w 943"/>
                <a:gd name="T45" fmla="*/ 0 h 1065"/>
                <a:gd name="T46" fmla="*/ 2147483647 w 943"/>
                <a:gd name="T47" fmla="*/ 2147483647 h 1065"/>
                <a:gd name="T48" fmla="*/ 2147483647 w 943"/>
                <a:gd name="T49" fmla="*/ 2147483647 h 1065"/>
                <a:gd name="T50" fmla="*/ 2147483647 w 943"/>
                <a:gd name="T51" fmla="*/ 2147483647 h 1065"/>
                <a:gd name="T52" fmla="*/ 2147483647 w 943"/>
                <a:gd name="T53" fmla="*/ 2147483647 h 1065"/>
                <a:gd name="T54" fmla="*/ 2147483647 w 943"/>
                <a:gd name="T55" fmla="*/ 2147483647 h 1065"/>
                <a:gd name="T56" fmla="*/ 2147483647 w 943"/>
                <a:gd name="T57" fmla="*/ 2147483647 h 1065"/>
                <a:gd name="T58" fmla="*/ 2147483647 w 943"/>
                <a:gd name="T59" fmla="*/ 2147483647 h 1065"/>
                <a:gd name="T60" fmla="*/ 2147483647 w 943"/>
                <a:gd name="T61" fmla="*/ 2147483647 h 1065"/>
                <a:gd name="T62" fmla="*/ 2147483647 w 943"/>
                <a:gd name="T63" fmla="*/ 2147483647 h 1065"/>
                <a:gd name="T64" fmla="*/ 2147483647 w 943"/>
                <a:gd name="T65" fmla="*/ 2147483647 h 1065"/>
                <a:gd name="T66" fmla="*/ 2147483647 w 943"/>
                <a:gd name="T67" fmla="*/ 2147483647 h 1065"/>
                <a:gd name="T68" fmla="*/ 2147483647 w 943"/>
                <a:gd name="T69" fmla="*/ 2147483647 h 1065"/>
                <a:gd name="T70" fmla="*/ 2147483647 w 943"/>
                <a:gd name="T71" fmla="*/ 2147483647 h 1065"/>
                <a:gd name="T72" fmla="*/ 2147483647 w 943"/>
                <a:gd name="T73" fmla="*/ 2147483647 h 1065"/>
                <a:gd name="T74" fmla="*/ 2147483647 w 943"/>
                <a:gd name="T75" fmla="*/ 2147483647 h 1065"/>
                <a:gd name="T76" fmla="*/ 2147483647 w 943"/>
                <a:gd name="T77" fmla="*/ 2147483647 h 106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943"/>
                <a:gd name="T118" fmla="*/ 0 h 1065"/>
                <a:gd name="T119" fmla="*/ 943 w 943"/>
                <a:gd name="T120" fmla="*/ 1065 h 106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943" h="1065">
                  <a:moveTo>
                    <a:pt x="554" y="1064"/>
                  </a:moveTo>
                  <a:lnTo>
                    <a:pt x="942" y="840"/>
                  </a:lnTo>
                  <a:lnTo>
                    <a:pt x="781" y="840"/>
                  </a:lnTo>
                  <a:lnTo>
                    <a:pt x="776" y="778"/>
                  </a:lnTo>
                  <a:lnTo>
                    <a:pt x="767" y="716"/>
                  </a:lnTo>
                  <a:lnTo>
                    <a:pt x="754" y="655"/>
                  </a:lnTo>
                  <a:lnTo>
                    <a:pt x="737" y="595"/>
                  </a:lnTo>
                  <a:lnTo>
                    <a:pt x="714" y="536"/>
                  </a:lnTo>
                  <a:lnTo>
                    <a:pt x="688" y="480"/>
                  </a:lnTo>
                  <a:lnTo>
                    <a:pt x="658" y="425"/>
                  </a:lnTo>
                  <a:lnTo>
                    <a:pt x="624" y="372"/>
                  </a:lnTo>
                  <a:lnTo>
                    <a:pt x="586" y="323"/>
                  </a:lnTo>
                  <a:lnTo>
                    <a:pt x="547" y="275"/>
                  </a:lnTo>
                  <a:lnTo>
                    <a:pt x="502" y="232"/>
                  </a:lnTo>
                  <a:lnTo>
                    <a:pt x="455" y="191"/>
                  </a:lnTo>
                  <a:lnTo>
                    <a:pt x="405" y="153"/>
                  </a:lnTo>
                  <a:lnTo>
                    <a:pt x="352" y="120"/>
                  </a:lnTo>
                  <a:lnTo>
                    <a:pt x="298" y="89"/>
                  </a:lnTo>
                  <a:lnTo>
                    <a:pt x="241" y="63"/>
                  </a:lnTo>
                  <a:lnTo>
                    <a:pt x="182" y="41"/>
                  </a:lnTo>
                  <a:lnTo>
                    <a:pt x="122" y="23"/>
                  </a:lnTo>
                  <a:lnTo>
                    <a:pt x="61" y="9"/>
                  </a:lnTo>
                  <a:lnTo>
                    <a:pt x="0" y="0"/>
                  </a:lnTo>
                  <a:lnTo>
                    <a:pt x="137" y="226"/>
                  </a:lnTo>
                  <a:lnTo>
                    <a:pt x="5" y="451"/>
                  </a:lnTo>
                  <a:lnTo>
                    <a:pt x="48" y="465"/>
                  </a:lnTo>
                  <a:lnTo>
                    <a:pt x="90" y="483"/>
                  </a:lnTo>
                  <a:lnTo>
                    <a:pt x="130" y="505"/>
                  </a:lnTo>
                  <a:lnTo>
                    <a:pt x="168" y="531"/>
                  </a:lnTo>
                  <a:lnTo>
                    <a:pt x="202" y="561"/>
                  </a:lnTo>
                  <a:lnTo>
                    <a:pt x="233" y="594"/>
                  </a:lnTo>
                  <a:lnTo>
                    <a:pt x="262" y="629"/>
                  </a:lnTo>
                  <a:lnTo>
                    <a:pt x="285" y="668"/>
                  </a:lnTo>
                  <a:lnTo>
                    <a:pt x="305" y="709"/>
                  </a:lnTo>
                  <a:lnTo>
                    <a:pt x="321" y="751"/>
                  </a:lnTo>
                  <a:lnTo>
                    <a:pt x="333" y="795"/>
                  </a:lnTo>
                  <a:lnTo>
                    <a:pt x="340" y="840"/>
                  </a:lnTo>
                  <a:lnTo>
                    <a:pt x="188" y="841"/>
                  </a:lnTo>
                  <a:lnTo>
                    <a:pt x="554" y="1064"/>
                  </a:lnTo>
                </a:path>
              </a:pathLst>
            </a:custGeom>
            <a:solidFill>
              <a:schemeClr val="accent3"/>
            </a:solidFill>
            <a:ln w="34925" cap="rnd">
              <a:solidFill>
                <a:schemeClr val="accent1">
                  <a:shade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bg1"/>
                </a:buClr>
              </a:pP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Rectangle 36">
              <a:extLst>
                <a:ext uri="{FF2B5EF4-FFF2-40B4-BE49-F238E27FC236}">
                  <a16:creationId xmlns:a16="http://schemas.microsoft.com/office/drawing/2014/main" xmlns="" id="{6F053CAF-BCBE-4F32-9E9F-7A0C0AF17480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9815127" y="2583742"/>
              <a:ext cx="1322776" cy="7017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0" tIns="0" rIns="0" bIns="0" anchor="ctr" anchorCtr="1">
              <a:spAutoFit/>
            </a:bodyPr>
            <a:lstStyle/>
            <a:p>
              <a:pPr algn="ctr" defTabSz="787400" eaLnBrk="1" hangingPunct="1">
                <a:lnSpc>
                  <a:spcPct val="95000"/>
                </a:lnSpc>
                <a:spcBef>
                  <a:spcPct val="80000"/>
                </a:spcBef>
                <a:buClr>
                  <a:schemeClr val="bg1"/>
                </a:buClr>
              </a:pPr>
              <a:r>
                <a:rPr lang="en-US" sz="1600" b="1" dirty="0"/>
                <a:t>Amendments and Waivers of Debt</a:t>
              </a:r>
            </a:p>
          </p:txBody>
        </p:sp>
        <p:sp>
          <p:nvSpPr>
            <p:cNvPr id="27" name="Rectangle 48">
              <a:extLst>
                <a:ext uri="{FF2B5EF4-FFF2-40B4-BE49-F238E27FC236}">
                  <a16:creationId xmlns:a16="http://schemas.microsoft.com/office/drawing/2014/main" xmlns="" id="{A1EF58F5-1D0E-4B35-9471-6A9EA1B019AC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7119486" y="2090592"/>
              <a:ext cx="1455345" cy="4956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0" tIns="0" rIns="0" bIns="0" anchor="ctr" anchorCtr="1">
              <a:spAutoFit/>
            </a:bodyPr>
            <a:lstStyle/>
            <a:p>
              <a:pPr algn="ctr" defTabSz="787400" eaLnBrk="1" hangingPunct="1">
                <a:lnSpc>
                  <a:spcPct val="95000"/>
                </a:lnSpc>
                <a:spcBef>
                  <a:spcPct val="80000"/>
                </a:spcBef>
                <a:buClr>
                  <a:schemeClr val="bg1"/>
                </a:buClr>
              </a:pPr>
              <a:r>
                <a:rPr lang="en-US" sz="1600" b="1" dirty="0"/>
                <a:t>Covenant Compliance</a:t>
              </a:r>
            </a:p>
          </p:txBody>
        </p:sp>
        <p:sp>
          <p:nvSpPr>
            <p:cNvPr id="28" name="Rectangle 49">
              <a:extLst>
                <a:ext uri="{FF2B5EF4-FFF2-40B4-BE49-F238E27FC236}">
                  <a16:creationId xmlns:a16="http://schemas.microsoft.com/office/drawing/2014/main" xmlns="" id="{214ACBFC-A20D-4C84-9A7D-3F938B6E85F0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6704123" y="4618285"/>
              <a:ext cx="1398571" cy="2312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0" tIns="0" rIns="0" bIns="0" anchor="ctr" anchorCtr="1">
              <a:spAutoFit/>
            </a:bodyPr>
            <a:lstStyle/>
            <a:p>
              <a:pPr algn="ctr" defTabSz="787400" eaLnBrk="1" hangingPunct="1">
                <a:lnSpc>
                  <a:spcPct val="95000"/>
                </a:lnSpc>
                <a:spcBef>
                  <a:spcPct val="80000"/>
                </a:spcBef>
                <a:buClr>
                  <a:schemeClr val="bg1"/>
                </a:buClr>
              </a:pPr>
              <a:r>
                <a:rPr lang="en-US" sz="1600" b="1" dirty="0"/>
                <a:t>Refinance</a:t>
              </a:r>
            </a:p>
          </p:txBody>
        </p:sp>
        <p:sp>
          <p:nvSpPr>
            <p:cNvPr id="29" name="Rectangle 50">
              <a:extLst>
                <a:ext uri="{FF2B5EF4-FFF2-40B4-BE49-F238E27FC236}">
                  <a16:creationId xmlns:a16="http://schemas.microsoft.com/office/drawing/2014/main" xmlns="" id="{0845A2B0-E082-493E-BCBB-9805A959E5D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9533954" y="4829113"/>
              <a:ext cx="1156251" cy="701730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wrap="square" lIns="0" tIns="0" rIns="0" bIns="0" anchor="ctr" anchorCtr="1">
              <a:spAutoFit/>
            </a:bodyPr>
            <a:lstStyle/>
            <a:p>
              <a:pPr algn="ctr" defTabSz="787400" eaLnBrk="1" hangingPunct="1">
                <a:lnSpc>
                  <a:spcPct val="95000"/>
                </a:lnSpc>
                <a:spcBef>
                  <a:spcPct val="80000"/>
                </a:spcBef>
                <a:buClr>
                  <a:schemeClr val="bg1"/>
                </a:buClr>
              </a:pPr>
              <a:r>
                <a:rPr lang="en-US" sz="1600" b="1" dirty="0"/>
                <a:t>Identify New Capital Sources</a:t>
              </a:r>
            </a:p>
          </p:txBody>
        </p:sp>
      </p:grpSp>
      <p:sp>
        <p:nvSpPr>
          <p:cNvPr id="32" name="Oval 162">
            <a:extLst>
              <a:ext uri="{FF2B5EF4-FFF2-40B4-BE49-F238E27FC236}">
                <a16:creationId xmlns:a16="http://schemas.microsoft.com/office/drawing/2014/main" xmlns="" id="{B953D419-9FBE-490B-B8B4-7AE2CC4E93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60690" y="947162"/>
            <a:ext cx="540745" cy="53830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3" name="Oval 162">
            <a:extLst>
              <a:ext uri="{FF2B5EF4-FFF2-40B4-BE49-F238E27FC236}">
                <a16:creationId xmlns:a16="http://schemas.microsoft.com/office/drawing/2014/main" xmlns="" id="{08D8957A-135D-4D25-9DCD-CFD12DA647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428715" y="2840223"/>
            <a:ext cx="540745" cy="53830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4" name="Oval 162">
            <a:extLst>
              <a:ext uri="{FF2B5EF4-FFF2-40B4-BE49-F238E27FC236}">
                <a16:creationId xmlns:a16="http://schemas.microsoft.com/office/drawing/2014/main" xmlns="" id="{9194C8EA-BCF3-4C85-BED6-D0BAAA2E467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74254" y="5600660"/>
            <a:ext cx="540745" cy="53830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3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" name="Oval 162">
            <a:extLst>
              <a:ext uri="{FF2B5EF4-FFF2-40B4-BE49-F238E27FC236}">
                <a16:creationId xmlns:a16="http://schemas.microsoft.com/office/drawing/2014/main" xmlns="" id="{C46EAEDC-3892-4CFF-81CB-70D0903944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76664" y="3814766"/>
            <a:ext cx="540745" cy="53830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4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5D6A5B96-55BB-4A6A-BD57-5AE30F718B30}"/>
              </a:ext>
            </a:extLst>
          </p:cNvPr>
          <p:cNvGrpSpPr/>
          <p:nvPr/>
        </p:nvGrpSpPr>
        <p:grpSpPr>
          <a:xfrm>
            <a:off x="323928" y="2905035"/>
            <a:ext cx="5946178" cy="1592057"/>
            <a:chOff x="323232" y="2771300"/>
            <a:chExt cx="5946178" cy="1592057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62F2C44D-2BDA-4E46-B7B0-5E6CFEF3ADB6}"/>
                </a:ext>
              </a:extLst>
            </p:cNvPr>
            <p:cNvSpPr txBox="1"/>
            <p:nvPr/>
          </p:nvSpPr>
          <p:spPr>
            <a:xfrm>
              <a:off x="323232" y="3163028"/>
              <a:ext cx="594617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Courier New" charset="0"/>
                <a:buChar char="o"/>
              </a:pPr>
              <a:r>
                <a:rPr lang="en-US" dirty="0"/>
                <a:t>Lenders and borrowers should be familiar with the amendment and waiver provisions in their loan documentation, including the voting requirements for different types of amendments or waivers.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B3BC044E-33D8-4F4C-A343-E250ABFAD08F}"/>
                </a:ext>
              </a:extLst>
            </p:cNvPr>
            <p:cNvSpPr txBox="1"/>
            <p:nvPr/>
          </p:nvSpPr>
          <p:spPr>
            <a:xfrm>
              <a:off x="846624" y="2771300"/>
              <a:ext cx="42183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Amendments &amp; Waivers</a:t>
              </a:r>
            </a:p>
          </p:txBody>
        </p:sp>
        <p:sp>
          <p:nvSpPr>
            <p:cNvPr id="43" name="Freeform 129">
              <a:extLst>
                <a:ext uri="{FF2B5EF4-FFF2-40B4-BE49-F238E27FC236}">
                  <a16:creationId xmlns:a16="http://schemas.microsoft.com/office/drawing/2014/main" xmlns="" id="{E8D1F9FE-B0B3-4F84-A142-6ADD03D7268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3976" y="2799049"/>
              <a:ext cx="174224" cy="293014"/>
            </a:xfrm>
            <a:custGeom>
              <a:avLst/>
              <a:gdLst>
                <a:gd name="T0" fmla="*/ 16 w 52"/>
                <a:gd name="T1" fmla="*/ 3 h 87"/>
                <a:gd name="T2" fmla="*/ 49 w 52"/>
                <a:gd name="T3" fmla="*/ 38 h 87"/>
                <a:gd name="T4" fmla="*/ 52 w 52"/>
                <a:gd name="T5" fmla="*/ 44 h 87"/>
                <a:gd name="T6" fmla="*/ 49 w 52"/>
                <a:gd name="T7" fmla="*/ 50 h 87"/>
                <a:gd name="T8" fmla="*/ 16 w 52"/>
                <a:gd name="T9" fmla="*/ 84 h 87"/>
                <a:gd name="T10" fmla="*/ 4 w 52"/>
                <a:gd name="T11" fmla="*/ 84 h 87"/>
                <a:gd name="T12" fmla="*/ 4 w 52"/>
                <a:gd name="T13" fmla="*/ 73 h 87"/>
                <a:gd name="T14" fmla="*/ 32 w 52"/>
                <a:gd name="T15" fmla="*/ 44 h 87"/>
                <a:gd name="T16" fmla="*/ 4 w 52"/>
                <a:gd name="T17" fmla="*/ 15 h 87"/>
                <a:gd name="T18" fmla="*/ 4 w 52"/>
                <a:gd name="T19" fmla="*/ 3 h 87"/>
                <a:gd name="T20" fmla="*/ 16 w 52"/>
                <a:gd name="T21" fmla="*/ 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87">
                  <a:moveTo>
                    <a:pt x="16" y="3"/>
                  </a:moveTo>
                  <a:cubicBezTo>
                    <a:pt x="19" y="6"/>
                    <a:pt x="49" y="38"/>
                    <a:pt x="49" y="38"/>
                  </a:cubicBezTo>
                  <a:cubicBezTo>
                    <a:pt x="51" y="40"/>
                    <a:pt x="52" y="42"/>
                    <a:pt x="52" y="44"/>
                  </a:cubicBezTo>
                  <a:cubicBezTo>
                    <a:pt x="52" y="46"/>
                    <a:pt x="51" y="48"/>
                    <a:pt x="49" y="50"/>
                  </a:cubicBezTo>
                  <a:cubicBezTo>
                    <a:pt x="49" y="50"/>
                    <a:pt x="19" y="81"/>
                    <a:pt x="16" y="84"/>
                  </a:cubicBezTo>
                  <a:cubicBezTo>
                    <a:pt x="13" y="87"/>
                    <a:pt x="7" y="87"/>
                    <a:pt x="4" y="84"/>
                  </a:cubicBezTo>
                  <a:cubicBezTo>
                    <a:pt x="1" y="81"/>
                    <a:pt x="0" y="76"/>
                    <a:pt x="4" y="73"/>
                  </a:cubicBezTo>
                  <a:cubicBezTo>
                    <a:pt x="32" y="44"/>
                    <a:pt x="32" y="44"/>
                    <a:pt x="32" y="44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0" y="11"/>
                    <a:pt x="1" y="6"/>
                    <a:pt x="4" y="3"/>
                  </a:cubicBezTo>
                  <a:cubicBezTo>
                    <a:pt x="7" y="0"/>
                    <a:pt x="13" y="0"/>
                    <a:pt x="16" y="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A51419F4-2668-4FF9-ACD9-10B659E7A28C}"/>
              </a:ext>
            </a:extLst>
          </p:cNvPr>
          <p:cNvGrpSpPr/>
          <p:nvPr/>
        </p:nvGrpSpPr>
        <p:grpSpPr>
          <a:xfrm>
            <a:off x="314606" y="1012457"/>
            <a:ext cx="5976360" cy="1849999"/>
            <a:chOff x="314606" y="1012457"/>
            <a:chExt cx="5976360" cy="1849999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E63BBE56-D9E5-4FBE-B420-114EE45F95A2}"/>
                </a:ext>
              </a:extLst>
            </p:cNvPr>
            <p:cNvSpPr txBox="1"/>
            <p:nvPr/>
          </p:nvSpPr>
          <p:spPr>
            <a:xfrm>
              <a:off x="314606" y="1385128"/>
              <a:ext cx="597636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Courier New" charset="0"/>
                <a:buChar char="o"/>
              </a:pPr>
              <a:r>
                <a:rPr lang="en-US" dirty="0"/>
                <a:t>At the end of 1Q20 (and certainly 2Q20), borrowers who may be in violation of debt covenants as a result of the the pandemic should proactively approach lenders to discuss obtaining amendments to covenants and structural relief (forbearance).  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F1A3DCAA-F6A2-489B-9FD3-DA428D1DF670}"/>
                </a:ext>
              </a:extLst>
            </p:cNvPr>
            <p:cNvSpPr txBox="1"/>
            <p:nvPr/>
          </p:nvSpPr>
          <p:spPr>
            <a:xfrm>
              <a:off x="846624" y="1012457"/>
              <a:ext cx="27159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Financial Covenants</a:t>
              </a:r>
            </a:p>
          </p:txBody>
        </p:sp>
        <p:sp>
          <p:nvSpPr>
            <p:cNvPr id="47" name="Freeform 129">
              <a:extLst>
                <a:ext uri="{FF2B5EF4-FFF2-40B4-BE49-F238E27FC236}">
                  <a16:creationId xmlns:a16="http://schemas.microsoft.com/office/drawing/2014/main" xmlns="" id="{C2E49A7F-328C-43B4-A5C1-28EF3BCA6E5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3976" y="1040206"/>
              <a:ext cx="174224" cy="293014"/>
            </a:xfrm>
            <a:custGeom>
              <a:avLst/>
              <a:gdLst>
                <a:gd name="T0" fmla="*/ 16 w 52"/>
                <a:gd name="T1" fmla="*/ 3 h 87"/>
                <a:gd name="T2" fmla="*/ 49 w 52"/>
                <a:gd name="T3" fmla="*/ 38 h 87"/>
                <a:gd name="T4" fmla="*/ 52 w 52"/>
                <a:gd name="T5" fmla="*/ 44 h 87"/>
                <a:gd name="T6" fmla="*/ 49 w 52"/>
                <a:gd name="T7" fmla="*/ 50 h 87"/>
                <a:gd name="T8" fmla="*/ 16 w 52"/>
                <a:gd name="T9" fmla="*/ 84 h 87"/>
                <a:gd name="T10" fmla="*/ 4 w 52"/>
                <a:gd name="T11" fmla="*/ 84 h 87"/>
                <a:gd name="T12" fmla="*/ 4 w 52"/>
                <a:gd name="T13" fmla="*/ 73 h 87"/>
                <a:gd name="T14" fmla="*/ 32 w 52"/>
                <a:gd name="T15" fmla="*/ 44 h 87"/>
                <a:gd name="T16" fmla="*/ 4 w 52"/>
                <a:gd name="T17" fmla="*/ 15 h 87"/>
                <a:gd name="T18" fmla="*/ 4 w 52"/>
                <a:gd name="T19" fmla="*/ 3 h 87"/>
                <a:gd name="T20" fmla="*/ 16 w 52"/>
                <a:gd name="T21" fmla="*/ 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87">
                  <a:moveTo>
                    <a:pt x="16" y="3"/>
                  </a:moveTo>
                  <a:cubicBezTo>
                    <a:pt x="19" y="6"/>
                    <a:pt x="49" y="38"/>
                    <a:pt x="49" y="38"/>
                  </a:cubicBezTo>
                  <a:cubicBezTo>
                    <a:pt x="51" y="40"/>
                    <a:pt x="52" y="42"/>
                    <a:pt x="52" y="44"/>
                  </a:cubicBezTo>
                  <a:cubicBezTo>
                    <a:pt x="52" y="46"/>
                    <a:pt x="51" y="48"/>
                    <a:pt x="49" y="50"/>
                  </a:cubicBezTo>
                  <a:cubicBezTo>
                    <a:pt x="49" y="50"/>
                    <a:pt x="19" y="81"/>
                    <a:pt x="16" y="84"/>
                  </a:cubicBezTo>
                  <a:cubicBezTo>
                    <a:pt x="13" y="87"/>
                    <a:pt x="7" y="87"/>
                    <a:pt x="4" y="84"/>
                  </a:cubicBezTo>
                  <a:cubicBezTo>
                    <a:pt x="1" y="81"/>
                    <a:pt x="0" y="76"/>
                    <a:pt x="4" y="73"/>
                  </a:cubicBezTo>
                  <a:cubicBezTo>
                    <a:pt x="32" y="44"/>
                    <a:pt x="32" y="44"/>
                    <a:pt x="32" y="44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0" y="11"/>
                    <a:pt x="1" y="6"/>
                    <a:pt x="4" y="3"/>
                  </a:cubicBezTo>
                  <a:cubicBezTo>
                    <a:pt x="7" y="0"/>
                    <a:pt x="13" y="0"/>
                    <a:pt x="16" y="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51" name="Right Bracket 50">
            <a:extLst>
              <a:ext uri="{FF2B5EF4-FFF2-40B4-BE49-F238E27FC236}">
                <a16:creationId xmlns:a16="http://schemas.microsoft.com/office/drawing/2014/main" xmlns="" id="{7D3D6CE3-6F82-4764-B808-97D2069467B8}"/>
              </a:ext>
            </a:extLst>
          </p:cNvPr>
          <p:cNvSpPr/>
          <p:nvPr/>
        </p:nvSpPr>
        <p:spPr>
          <a:xfrm>
            <a:off x="3389879" y="1015883"/>
            <a:ext cx="81886" cy="369332"/>
          </a:xfrm>
          <a:prstGeom prst="rightBracke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xmlns="" id="{1E6FBC2E-F256-4097-80C2-DB036A7879E2}"/>
              </a:ext>
            </a:extLst>
          </p:cNvPr>
          <p:cNvCxnSpPr/>
          <p:nvPr/>
        </p:nvCxnSpPr>
        <p:spPr>
          <a:xfrm>
            <a:off x="3463266" y="1216316"/>
            <a:ext cx="3108960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xmlns="" id="{9D65D693-BE6D-480B-9B37-AF54F86905F2}"/>
              </a:ext>
            </a:extLst>
          </p:cNvPr>
          <p:cNvCxnSpPr>
            <a:cxnSpLocks/>
          </p:cNvCxnSpPr>
          <p:nvPr/>
        </p:nvCxnSpPr>
        <p:spPr>
          <a:xfrm>
            <a:off x="6574878" y="1216316"/>
            <a:ext cx="866116" cy="640345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xmlns="" id="{3AEDF14A-0F38-428B-B971-8372168BE29A}"/>
              </a:ext>
            </a:extLst>
          </p:cNvPr>
          <p:cNvGrpSpPr/>
          <p:nvPr/>
        </p:nvGrpSpPr>
        <p:grpSpPr>
          <a:xfrm>
            <a:off x="340609" y="4568057"/>
            <a:ext cx="5946178" cy="1592057"/>
            <a:chOff x="323232" y="2771300"/>
            <a:chExt cx="5946178" cy="1592057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xmlns="" id="{79B16B8B-5BE6-4C0E-ADB6-F66107DD6633}"/>
                </a:ext>
              </a:extLst>
            </p:cNvPr>
            <p:cNvSpPr txBox="1"/>
            <p:nvPr/>
          </p:nvSpPr>
          <p:spPr>
            <a:xfrm>
              <a:off x="323232" y="3163028"/>
              <a:ext cx="594617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Courier New" charset="0"/>
                <a:buChar char="o"/>
              </a:pPr>
              <a:r>
                <a:rPr lang="en-US" dirty="0"/>
                <a:t>Borrowers must make provisions for financing expansion as lenders will apply stringent requirements to structured loans as debt issuances retract. 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xmlns="" id="{82CC88E8-DC4B-4EAC-A34F-670085C5856B}"/>
                </a:ext>
              </a:extLst>
            </p:cNvPr>
            <p:cNvSpPr txBox="1"/>
            <p:nvPr/>
          </p:nvSpPr>
          <p:spPr>
            <a:xfrm>
              <a:off x="846624" y="2771300"/>
              <a:ext cx="42183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Capital resourcing</a:t>
              </a:r>
            </a:p>
          </p:txBody>
        </p:sp>
        <p:sp>
          <p:nvSpPr>
            <p:cNvPr id="61" name="Freeform 129">
              <a:extLst>
                <a:ext uri="{FF2B5EF4-FFF2-40B4-BE49-F238E27FC236}">
                  <a16:creationId xmlns:a16="http://schemas.microsoft.com/office/drawing/2014/main" xmlns="" id="{51507C05-995B-4C1F-B5F8-83DFA24BFF7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3976" y="2799049"/>
              <a:ext cx="174224" cy="293014"/>
            </a:xfrm>
            <a:custGeom>
              <a:avLst/>
              <a:gdLst>
                <a:gd name="T0" fmla="*/ 16 w 52"/>
                <a:gd name="T1" fmla="*/ 3 h 87"/>
                <a:gd name="T2" fmla="*/ 49 w 52"/>
                <a:gd name="T3" fmla="*/ 38 h 87"/>
                <a:gd name="T4" fmla="*/ 52 w 52"/>
                <a:gd name="T5" fmla="*/ 44 h 87"/>
                <a:gd name="T6" fmla="*/ 49 w 52"/>
                <a:gd name="T7" fmla="*/ 50 h 87"/>
                <a:gd name="T8" fmla="*/ 16 w 52"/>
                <a:gd name="T9" fmla="*/ 84 h 87"/>
                <a:gd name="T10" fmla="*/ 4 w 52"/>
                <a:gd name="T11" fmla="*/ 84 h 87"/>
                <a:gd name="T12" fmla="*/ 4 w 52"/>
                <a:gd name="T13" fmla="*/ 73 h 87"/>
                <a:gd name="T14" fmla="*/ 32 w 52"/>
                <a:gd name="T15" fmla="*/ 44 h 87"/>
                <a:gd name="T16" fmla="*/ 4 w 52"/>
                <a:gd name="T17" fmla="*/ 15 h 87"/>
                <a:gd name="T18" fmla="*/ 4 w 52"/>
                <a:gd name="T19" fmla="*/ 3 h 87"/>
                <a:gd name="T20" fmla="*/ 16 w 52"/>
                <a:gd name="T21" fmla="*/ 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87">
                  <a:moveTo>
                    <a:pt x="16" y="3"/>
                  </a:moveTo>
                  <a:cubicBezTo>
                    <a:pt x="19" y="6"/>
                    <a:pt x="49" y="38"/>
                    <a:pt x="49" y="38"/>
                  </a:cubicBezTo>
                  <a:cubicBezTo>
                    <a:pt x="51" y="40"/>
                    <a:pt x="52" y="42"/>
                    <a:pt x="52" y="44"/>
                  </a:cubicBezTo>
                  <a:cubicBezTo>
                    <a:pt x="52" y="46"/>
                    <a:pt x="51" y="48"/>
                    <a:pt x="49" y="50"/>
                  </a:cubicBezTo>
                  <a:cubicBezTo>
                    <a:pt x="49" y="50"/>
                    <a:pt x="19" y="81"/>
                    <a:pt x="16" y="84"/>
                  </a:cubicBezTo>
                  <a:cubicBezTo>
                    <a:pt x="13" y="87"/>
                    <a:pt x="7" y="87"/>
                    <a:pt x="4" y="84"/>
                  </a:cubicBezTo>
                  <a:cubicBezTo>
                    <a:pt x="1" y="81"/>
                    <a:pt x="0" y="76"/>
                    <a:pt x="4" y="73"/>
                  </a:cubicBezTo>
                  <a:cubicBezTo>
                    <a:pt x="32" y="44"/>
                    <a:pt x="32" y="44"/>
                    <a:pt x="32" y="44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0" y="11"/>
                    <a:pt x="1" y="6"/>
                    <a:pt x="4" y="3"/>
                  </a:cubicBezTo>
                  <a:cubicBezTo>
                    <a:pt x="7" y="0"/>
                    <a:pt x="13" y="0"/>
                    <a:pt x="16" y="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FFC6076B-FE32-4F80-8FD6-1A2651058EFE}"/>
              </a:ext>
            </a:extLst>
          </p:cNvPr>
          <p:cNvSpPr txBox="1"/>
          <p:nvPr/>
        </p:nvSpPr>
        <p:spPr>
          <a:xfrm>
            <a:off x="5950428" y="6473699"/>
            <a:ext cx="5946178" cy="229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Source: Arnold&amp;Porter, “Key Issues in Loan Agreements Relating to the COVID-19 Pandemic”, March 23, 2020</a:t>
            </a:r>
          </a:p>
        </p:txBody>
      </p:sp>
    </p:spTree>
    <p:extLst>
      <p:ext uri="{BB962C8B-B14F-4D97-AF65-F5344CB8AC3E}">
        <p14:creationId xmlns:p14="http://schemas.microsoft.com/office/powerpoint/2010/main" val="375596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268EBD-60DB-400D-9059-5C85DEC48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78272" cy="719019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4000" b="0" dirty="0">
                <a:solidFill>
                  <a:schemeClr val="bg1"/>
                </a:solidFill>
              </a:rPr>
              <a:t>SG&amp;A – Finance &amp; Liquidity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xmlns="" id="{D7BF72A3-E7DB-488E-8151-96DEC6367698}"/>
              </a:ext>
            </a:extLst>
          </p:cNvPr>
          <p:cNvSpPr/>
          <p:nvPr/>
        </p:nvSpPr>
        <p:spPr>
          <a:xfrm>
            <a:off x="148989" y="1701659"/>
            <a:ext cx="4599295" cy="4326075"/>
          </a:xfrm>
          <a:prstGeom prst="roundRect">
            <a:avLst/>
          </a:prstGeom>
          <a:noFill/>
          <a:ln w="3810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Courier New" charset="0"/>
              <a:buChar char="o"/>
            </a:pPr>
            <a:r>
              <a:rPr lang="en-US" b="1" dirty="0">
                <a:solidFill>
                  <a:schemeClr val="tx1"/>
                </a:solidFill>
              </a:rPr>
              <a:t>Burn rate analysis</a:t>
            </a:r>
            <a:r>
              <a:rPr lang="en-US" dirty="0">
                <a:solidFill>
                  <a:schemeClr val="tx1"/>
                </a:solidFill>
              </a:rPr>
              <a:t>: Identifying the amount of monthly cash spend to generate income</a:t>
            </a:r>
          </a:p>
          <a:p>
            <a:pPr marL="285750" indent="-285750">
              <a:buFont typeface="Courier New" charset="0"/>
              <a:buChar char="o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Courier New" charset="0"/>
              <a:buChar char="o"/>
            </a:pPr>
            <a:r>
              <a:rPr lang="en-US" b="1" dirty="0">
                <a:solidFill>
                  <a:schemeClr val="tx1"/>
                </a:solidFill>
              </a:rPr>
              <a:t>Runway analysis</a:t>
            </a:r>
            <a:r>
              <a:rPr lang="en-US" dirty="0">
                <a:solidFill>
                  <a:schemeClr val="tx1"/>
                </a:solidFill>
              </a:rPr>
              <a:t>: To what length of time can a company remain solvent under volatile market conditions?</a:t>
            </a:r>
          </a:p>
          <a:p>
            <a:pPr marL="285750" indent="-285750">
              <a:buFont typeface="Courier New" charset="0"/>
              <a:buChar char="o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Courier New" charset="0"/>
              <a:buChar char="o"/>
            </a:pPr>
            <a:r>
              <a:rPr lang="en-US" b="1" dirty="0">
                <a:solidFill>
                  <a:schemeClr val="tx1"/>
                </a:solidFill>
              </a:rPr>
              <a:t>Cash-flow analysis</a:t>
            </a:r>
            <a:r>
              <a:rPr lang="en-US" dirty="0">
                <a:solidFill>
                  <a:schemeClr val="tx1"/>
                </a:solidFill>
              </a:rPr>
              <a:t>: Detailed cash-flow forecasting and bolstered financial planning as part of a comprehensive risk assessment </a:t>
            </a:r>
          </a:p>
        </p:txBody>
      </p:sp>
      <p:pic>
        <p:nvPicPr>
          <p:cNvPr id="44" name="Picture 43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F53A813D-4952-4D10-8ADB-509333851B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14" r="2118" b="1200"/>
          <a:stretch/>
        </p:blipFill>
        <p:spPr>
          <a:xfrm>
            <a:off x="4843818" y="2032321"/>
            <a:ext cx="7348182" cy="4326075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14AB4F49-30D4-47A7-B60F-D18EB0580E5A}"/>
              </a:ext>
            </a:extLst>
          </p:cNvPr>
          <p:cNvSpPr txBox="1"/>
          <p:nvPr/>
        </p:nvSpPr>
        <p:spPr>
          <a:xfrm>
            <a:off x="518677" y="928048"/>
            <a:ext cx="11659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allowing clients to remotely upload financial data directly – WB can employ its comprehensive risk simulator which can -  at a distance -  safely guide firms through periods of extended volatility 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0B9E52A6-21D9-490E-BFD8-16937DD8544B}"/>
              </a:ext>
            </a:extLst>
          </p:cNvPr>
          <p:cNvSpPr txBox="1"/>
          <p:nvPr/>
        </p:nvSpPr>
        <p:spPr>
          <a:xfrm>
            <a:off x="6839301" y="6490643"/>
            <a:ext cx="50360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Source: PwC US, “COVID-19 and the private equity industry”, March 17, 2020</a:t>
            </a:r>
          </a:p>
        </p:txBody>
      </p:sp>
    </p:spTree>
    <p:extLst>
      <p:ext uri="{BB962C8B-B14F-4D97-AF65-F5344CB8AC3E}">
        <p14:creationId xmlns:p14="http://schemas.microsoft.com/office/powerpoint/2010/main" val="1199432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8DDC9C-2996-4F82-BBDF-0BD35F40D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6"/>
            <a:ext cx="12192000" cy="759953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4000" b="0" dirty="0">
                <a:solidFill>
                  <a:schemeClr val="bg1"/>
                </a:solidFill>
              </a:rPr>
              <a:t>SG&amp;A - Strategy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C5DC27F-3B48-46CD-B5B9-6A16226D89E4}"/>
              </a:ext>
            </a:extLst>
          </p:cNvPr>
          <p:cNvSpPr/>
          <p:nvPr/>
        </p:nvSpPr>
        <p:spPr>
          <a:xfrm>
            <a:off x="518677" y="908677"/>
            <a:ext cx="114094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dirty="0"/>
              <a:t>Amidst the COVID-19 outbreak, customer behavior (for both B2B and B2C clients) has drastically changed. Consumers are staying at home – shifting consumption habits toward those products needed to survive the crisis. Additionally, companies have had to ramp down production and slow purchases.</a:t>
            </a:r>
          </a:p>
        </p:txBody>
      </p:sp>
      <p:cxnSp>
        <p:nvCxnSpPr>
          <p:cNvPr id="9" name="AutoShape 8">
            <a:extLst>
              <a:ext uri="{FF2B5EF4-FFF2-40B4-BE49-F238E27FC236}">
                <a16:creationId xmlns:a16="http://schemas.microsoft.com/office/drawing/2014/main" xmlns="" id="{4FF3D3B1-CE1F-49CD-B5E2-C2A93B182071}"/>
              </a:ext>
            </a:extLst>
          </p:cNvPr>
          <p:cNvCxnSpPr>
            <a:cxnSpLocks noChangeShapeType="1"/>
            <a:stCxn id="14" idx="1"/>
            <a:endCxn id="13" idx="3"/>
          </p:cNvCxnSpPr>
          <p:nvPr/>
        </p:nvCxnSpPr>
        <p:spPr bwMode="auto">
          <a:xfrm rot="10800000" flipV="1">
            <a:off x="4997778" y="2435319"/>
            <a:ext cx="1006097" cy="1805994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2"/>
            </a:solidFill>
            <a:miter lim="800000"/>
            <a:headEnd type="none" w="sm" len="sm"/>
            <a:tailEnd type="none" w="med" len="lg"/>
          </a:ln>
        </p:spPr>
      </p:cxnSp>
      <p:cxnSp>
        <p:nvCxnSpPr>
          <p:cNvPr id="10" name="AutoShape 9">
            <a:extLst>
              <a:ext uri="{FF2B5EF4-FFF2-40B4-BE49-F238E27FC236}">
                <a16:creationId xmlns:a16="http://schemas.microsoft.com/office/drawing/2014/main" xmlns="" id="{E270D05F-F869-402C-BAFC-06EDBE6942E0}"/>
              </a:ext>
            </a:extLst>
          </p:cNvPr>
          <p:cNvCxnSpPr>
            <a:cxnSpLocks noChangeShapeType="1"/>
            <a:stCxn id="13" idx="3"/>
            <a:endCxn id="15" idx="1"/>
          </p:cNvCxnSpPr>
          <p:nvPr/>
        </p:nvCxnSpPr>
        <p:spPr bwMode="auto">
          <a:xfrm flipV="1">
            <a:off x="4997777" y="3693788"/>
            <a:ext cx="1006098" cy="5475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2"/>
            </a:solidFill>
            <a:miter lim="800000"/>
            <a:headEnd type="none" w="sm" len="sm"/>
            <a:tailEnd type="none" w="med" len="lg"/>
          </a:ln>
        </p:spPr>
      </p:cxnSp>
      <p:cxnSp>
        <p:nvCxnSpPr>
          <p:cNvPr id="11" name="AutoShape 10">
            <a:extLst>
              <a:ext uri="{FF2B5EF4-FFF2-40B4-BE49-F238E27FC236}">
                <a16:creationId xmlns:a16="http://schemas.microsoft.com/office/drawing/2014/main" xmlns="" id="{5B0D49F2-1C82-49E9-BF2A-6687E47F3740}"/>
              </a:ext>
            </a:extLst>
          </p:cNvPr>
          <p:cNvCxnSpPr>
            <a:cxnSpLocks noChangeShapeType="1"/>
            <a:stCxn id="13" idx="3"/>
            <a:endCxn id="16" idx="1"/>
          </p:cNvCxnSpPr>
          <p:nvPr/>
        </p:nvCxnSpPr>
        <p:spPr bwMode="auto">
          <a:xfrm>
            <a:off x="4997777" y="4241313"/>
            <a:ext cx="1006098" cy="63530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2"/>
            </a:solidFill>
            <a:miter lim="800000"/>
            <a:headEnd type="none" w="sm" len="sm"/>
            <a:tailEnd type="none" w="med" len="lg"/>
          </a:ln>
        </p:spPr>
      </p:cxnSp>
      <p:cxnSp>
        <p:nvCxnSpPr>
          <p:cNvPr id="12" name="AutoShape 11">
            <a:extLst>
              <a:ext uri="{FF2B5EF4-FFF2-40B4-BE49-F238E27FC236}">
                <a16:creationId xmlns:a16="http://schemas.microsoft.com/office/drawing/2014/main" xmlns="" id="{94122010-4DC0-4FA4-96CA-776E8AAB3EFB}"/>
              </a:ext>
            </a:extLst>
          </p:cNvPr>
          <p:cNvCxnSpPr>
            <a:cxnSpLocks noChangeShapeType="1"/>
            <a:stCxn id="13" idx="3"/>
            <a:endCxn id="17" idx="1"/>
          </p:cNvCxnSpPr>
          <p:nvPr/>
        </p:nvCxnSpPr>
        <p:spPr bwMode="auto">
          <a:xfrm>
            <a:off x="4997777" y="4241313"/>
            <a:ext cx="1006097" cy="19074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2"/>
            </a:solidFill>
            <a:miter lim="800000"/>
            <a:headEnd type="none" w="sm" len="sm"/>
            <a:tailEnd type="none" w="med" len="lg"/>
          </a:ln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70CC15B2-A672-4FDE-9999-91B84A25E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890" y="2972071"/>
            <a:ext cx="3714887" cy="2538484"/>
          </a:xfrm>
          <a:prstGeom prst="rect">
            <a:avLst/>
          </a:prstGeom>
          <a:solidFill>
            <a:schemeClr val="accent3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 marL="285750" indent="-285750">
              <a:buFont typeface="Courier New" charset="0"/>
              <a:buChar char="o"/>
              <a:defRPr/>
            </a:pPr>
            <a:r>
              <a:rPr lang="en-US" dirty="0">
                <a:solidFill>
                  <a:schemeClr val="bg1"/>
                </a:solidFill>
              </a:rPr>
              <a:t>For PE firms, this means a drastic shift in ongoing business strategy. Companies that cannot adapt will be struck with the kind of disruption that dampens business or, in the worst case, ends a company’s prospects for survival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C222E5C-9C84-49FD-B9DF-FAA0F72DE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874" y="1980275"/>
            <a:ext cx="5774143" cy="91008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en-US" dirty="0"/>
              <a:t>Revise your sales strategy to adjust to evolving customer behaviors and the competitive environment</a:t>
            </a:r>
            <a:endParaRPr lang="en-US" altLang="ja-JP" b="1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54A2587-A984-4987-A82D-1BFE08D4A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875" y="3238744"/>
            <a:ext cx="5774142" cy="91008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en-US" altLang="ja-JP" dirty="0">
                <a:solidFill>
                  <a:schemeClr val="tx2"/>
                </a:solidFill>
                <a:ea typeface="ＭＳ Ｐゴシック" pitchFamily="50" charset="-128"/>
              </a:rPr>
              <a:t>Focus strategy on protecting customer relationships and commercial instruments/advantage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0821A26F-8395-430C-907E-43E0FFBC6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875" y="4510862"/>
            <a:ext cx="5774142" cy="73152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en-US" altLang="ja-JP" dirty="0">
                <a:solidFill>
                  <a:schemeClr val="tx2"/>
                </a:solidFill>
                <a:ea typeface="ＭＳ Ｐゴシック" pitchFamily="50" charset="-128"/>
              </a:rPr>
              <a:t>Integrate customer behavioral changes into financial forecast and liquidity projections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0E3F3255-B492-4A9D-802C-6C807C1DD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874" y="5782978"/>
            <a:ext cx="5774141" cy="73152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en-US" altLang="ja-JP" dirty="0">
                <a:solidFill>
                  <a:schemeClr val="tx2"/>
                </a:solidFill>
                <a:ea typeface="ＭＳ Ｐゴシック" pitchFamily="50" charset="-128"/>
              </a:rPr>
              <a:t>Innovate and invest within dominant product segments/sales channels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8F49A739-60F6-483D-8CD1-F22639EE5C6E}"/>
              </a:ext>
            </a:extLst>
          </p:cNvPr>
          <p:cNvSpPr txBox="1"/>
          <p:nvPr/>
        </p:nvSpPr>
        <p:spPr>
          <a:xfrm>
            <a:off x="6730117" y="6545235"/>
            <a:ext cx="50360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Source: PwC US, “COVID-19 and the private equity industry”, March 17, 2020</a:t>
            </a:r>
          </a:p>
        </p:txBody>
      </p:sp>
    </p:spTree>
    <p:extLst>
      <p:ext uri="{BB962C8B-B14F-4D97-AF65-F5344CB8AC3E}">
        <p14:creationId xmlns:p14="http://schemas.microsoft.com/office/powerpoint/2010/main" val="438461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148"/>
            <a:ext cx="12192000" cy="1369765"/>
          </a:xfrm>
          <a:solidFill>
            <a:schemeClr val="accent3">
              <a:lumMod val="75000"/>
            </a:schemeClr>
          </a:solidFill>
          <a:ln>
            <a:solidFill>
              <a:srgbClr val="A0DAB3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4000" b="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 If I were the boss… 5 things that I would do today…</a:t>
            </a:r>
            <a:endParaRPr lang="en-US" sz="3600" b="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BF258CD-3977-4ED6-BF6E-5FC92269AC6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699F50C-BE38-4BD0-BA84-9B090E1F2B9B}" type="slidenum">
              <a:rPr lang="en-US" noProof="0" smtClean="0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 noProof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008" y="1387913"/>
            <a:ext cx="1206398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>
                <a:solidFill>
                  <a:srgbClr val="333333"/>
                </a:solidFill>
              </a:rPr>
              <a:t> </a:t>
            </a:r>
            <a:r>
              <a:rPr lang="en-US" sz="2000" dirty="0">
                <a:solidFill>
                  <a:srgbClr val="333333"/>
                </a:solidFill>
              </a:rPr>
              <a:t>Get capital house in order – this will cost you! Goes way beyond what SBA can offer</a:t>
            </a:r>
          </a:p>
          <a:p>
            <a:pPr marL="285750" indent="-285750">
              <a:buFont typeface="Courier New" charset="0"/>
              <a:buChar char="o"/>
            </a:pPr>
            <a:endParaRPr lang="en-US" sz="2000" dirty="0">
              <a:solidFill>
                <a:srgbClr val="333333"/>
              </a:solidFill>
            </a:endParaRPr>
          </a:p>
          <a:p>
            <a:pPr marL="285750" indent="-285750">
              <a:buFont typeface="Courier New" charset="0"/>
              <a:buChar char="o"/>
            </a:pPr>
            <a:r>
              <a:rPr lang="en-US" sz="2000" dirty="0">
                <a:solidFill>
                  <a:srgbClr val="333333"/>
                </a:solidFill>
              </a:rPr>
              <a:t>Add brain power to your organization -  Make BI, data analytics, planning and analysis core competencies.  Focus on better information, surgical and nimble strike ability, tighter integration and  data based management  </a:t>
            </a:r>
          </a:p>
          <a:p>
            <a:pPr marL="285750" indent="-285750">
              <a:buFont typeface="Courier New" charset="0"/>
              <a:buChar char="o"/>
            </a:pPr>
            <a:endParaRPr lang="en-US" sz="2000" dirty="0">
              <a:solidFill>
                <a:srgbClr val="333333"/>
              </a:solidFill>
            </a:endParaRPr>
          </a:p>
          <a:p>
            <a:pPr marL="285750" indent="-285750">
              <a:buFont typeface="Courier New" charset="0"/>
              <a:buChar char="o"/>
            </a:pPr>
            <a:r>
              <a:rPr lang="en-US" sz="2000" dirty="0">
                <a:solidFill>
                  <a:srgbClr val="333333"/>
                </a:solidFill>
              </a:rPr>
              <a:t>Develop cross functional response teams – encourage teams to cut across functional lines and  of time honored traditions </a:t>
            </a:r>
          </a:p>
          <a:p>
            <a:pPr marL="285750" indent="-285750">
              <a:buFont typeface="Courier New" charset="0"/>
              <a:buChar char="o"/>
            </a:pPr>
            <a:endParaRPr lang="en-US" sz="2000" dirty="0">
              <a:solidFill>
                <a:srgbClr val="333333"/>
              </a:solidFill>
            </a:endParaRPr>
          </a:p>
          <a:p>
            <a:pPr marL="285750" indent="-285750">
              <a:buFont typeface="Courier New" charset="0"/>
              <a:buChar char="o"/>
            </a:pPr>
            <a:r>
              <a:rPr lang="en-US" sz="2000" dirty="0">
                <a:solidFill>
                  <a:srgbClr val="333333"/>
                </a:solidFill>
              </a:rPr>
              <a:t>Build a bottom up &amp;  top down plan – you are not the only one effected  </a:t>
            </a:r>
          </a:p>
          <a:p>
            <a:pPr marL="1200150" lvl="2" indent="-285750">
              <a:buFont typeface="Courier New" charset="0"/>
              <a:buChar char="o"/>
            </a:pPr>
            <a:r>
              <a:rPr lang="en-US" sz="2000" dirty="0">
                <a:solidFill>
                  <a:srgbClr val="333333"/>
                </a:solidFill>
              </a:rPr>
              <a:t>Be specific in how you can put some distance on your competitors   </a:t>
            </a:r>
          </a:p>
          <a:p>
            <a:pPr marL="1200150" lvl="2" indent="-285750">
              <a:buFont typeface="Courier New" charset="0"/>
              <a:buChar char="o"/>
            </a:pPr>
            <a:r>
              <a:rPr lang="en-US" sz="2000" dirty="0">
                <a:solidFill>
                  <a:srgbClr val="333333"/>
                </a:solidFill>
              </a:rPr>
              <a:t>Consider </a:t>
            </a:r>
            <a:r>
              <a:rPr lang="en-US" sz="2000" dirty="0" smtClean="0">
                <a:solidFill>
                  <a:srgbClr val="333333"/>
                </a:solidFill>
              </a:rPr>
              <a:t>macro </a:t>
            </a:r>
            <a:r>
              <a:rPr lang="en-US" sz="2000" dirty="0" smtClean="0">
                <a:solidFill>
                  <a:srgbClr val="333333"/>
                </a:solidFill>
              </a:rPr>
              <a:t>and </a:t>
            </a:r>
            <a:r>
              <a:rPr lang="en-US" sz="2000" dirty="0">
                <a:solidFill>
                  <a:srgbClr val="333333"/>
                </a:solidFill>
              </a:rPr>
              <a:t>micro environment</a:t>
            </a:r>
          </a:p>
          <a:p>
            <a:pPr marL="1200150" lvl="2" indent="-285750">
              <a:buFont typeface="Courier New" charset="0"/>
              <a:buChar char="o"/>
            </a:pPr>
            <a:endParaRPr lang="en-US" sz="2000" dirty="0">
              <a:solidFill>
                <a:srgbClr val="333333"/>
              </a:solidFill>
            </a:endParaRPr>
          </a:p>
          <a:p>
            <a:pPr marL="285750" indent="-285750">
              <a:buFont typeface="Courier New" charset="0"/>
              <a:buChar char="o"/>
            </a:pPr>
            <a:r>
              <a:rPr lang="en-US" sz="2000" dirty="0">
                <a:solidFill>
                  <a:srgbClr val="333333"/>
                </a:solidFill>
              </a:rPr>
              <a:t>Use the opportunity to enhance technology, security, digital, digital personality, digital sales channel – this could be the new world.      </a:t>
            </a:r>
          </a:p>
          <a:p>
            <a:pPr marL="285750" indent="-285750">
              <a:buFont typeface="Courier New" charset="0"/>
              <a:buChar char="o"/>
            </a:pPr>
            <a:endParaRPr lang="en-US" dirty="0">
              <a:solidFill>
                <a:srgbClr val="333333"/>
              </a:solidFill>
              <a:latin typeface="Georgia" charset="0"/>
            </a:endParaRPr>
          </a:p>
          <a:p>
            <a:pPr lvl="0"/>
            <a:r>
              <a:rPr lang="en-US" dirty="0"/>
              <a:t>  </a:t>
            </a:r>
          </a:p>
          <a:p>
            <a:pPr lvl="0"/>
            <a:r>
              <a:rPr lang="en-US" dirty="0"/>
              <a:t> </a:t>
            </a:r>
          </a:p>
          <a:p>
            <a:pPr marL="285750" indent="-285750">
              <a:buFont typeface="Courier New" charset="0"/>
              <a:buChar char="o"/>
            </a:pPr>
            <a:endParaRPr lang="en-US" dirty="0">
              <a:solidFill>
                <a:srgbClr val="333333"/>
              </a:solidFill>
              <a:latin typeface="Georgia" charset="0"/>
            </a:endParaRPr>
          </a:p>
          <a:p>
            <a:pPr marL="742950" lvl="1" indent="-285750">
              <a:buFont typeface="Courier New" charset="0"/>
              <a:buChar char="o"/>
            </a:pPr>
            <a:endParaRPr lang="en-US" b="0" i="0" dirty="0">
              <a:solidFill>
                <a:srgbClr val="333333"/>
              </a:solidFill>
              <a:effectLst/>
              <a:latin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840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148"/>
            <a:ext cx="12192000" cy="1369765"/>
          </a:xfrm>
          <a:solidFill>
            <a:schemeClr val="accent3">
              <a:lumMod val="75000"/>
            </a:schemeClr>
          </a:solidFill>
          <a:ln>
            <a:solidFill>
              <a:srgbClr val="A0DAB3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4000" b="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  Real World Plans…</a:t>
            </a:r>
            <a:endParaRPr lang="en-US" sz="3600" b="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BF258CD-3977-4ED6-BF6E-5FC92269AC6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699F50C-BE38-4BD0-BA84-9B090E1F2B9B}" type="slidenum">
              <a:rPr lang="en-US" noProof="0" smtClean="0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14</a:t>
            </a:fld>
            <a:endParaRPr lang="en-US" noProof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6304" y="1735385"/>
            <a:ext cx="1206398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sz="2000" dirty="0">
                <a:solidFill>
                  <a:srgbClr val="333333"/>
                </a:solidFill>
              </a:rPr>
              <a:t>Air travel – passengers grab their own snacks as they board. Emphasize plane and terminal cleaning</a:t>
            </a:r>
          </a:p>
          <a:p>
            <a:pPr marL="285750" indent="-285750">
              <a:buFont typeface="Courier New" charset="0"/>
              <a:buChar char="o"/>
            </a:pPr>
            <a:r>
              <a:rPr lang="en-US" sz="2000" dirty="0">
                <a:solidFill>
                  <a:srgbClr val="333333"/>
                </a:solidFill>
              </a:rPr>
              <a:t>Starbucks – Stepped up cleaning, paying workers to quarantine, pushing ”to go”  orders,  limited hours, reduced seating  </a:t>
            </a:r>
          </a:p>
          <a:p>
            <a:pPr marL="285750" indent="-285750">
              <a:buFont typeface="Courier New" charset="0"/>
              <a:buChar char="o"/>
            </a:pPr>
            <a:r>
              <a:rPr lang="en-US" sz="2000" dirty="0">
                <a:solidFill>
                  <a:srgbClr val="333333"/>
                </a:solidFill>
              </a:rPr>
              <a:t>Toyota – production lines operate at slower speeds to maintain distancing. On- site health screenings </a:t>
            </a:r>
          </a:p>
          <a:p>
            <a:pPr marL="285750" indent="-285750">
              <a:buFont typeface="Courier New" charset="0"/>
              <a:buChar char="o"/>
            </a:pPr>
            <a:r>
              <a:rPr lang="en-US" sz="2000" dirty="0">
                <a:solidFill>
                  <a:srgbClr val="333333"/>
                </a:solidFill>
              </a:rPr>
              <a:t>MLB – staging a single location season, sequestering players and personnel  </a:t>
            </a:r>
          </a:p>
          <a:p>
            <a:pPr marL="285750" indent="-285750">
              <a:buFont typeface="Courier New" charset="0"/>
              <a:buChar char="o"/>
            </a:pPr>
            <a:r>
              <a:rPr lang="en-US" sz="2000" dirty="0">
                <a:solidFill>
                  <a:srgbClr val="333333"/>
                </a:solidFill>
              </a:rPr>
              <a:t>Disney – temperature checks for guests (“customers demand that we scrutinize everybody.”) </a:t>
            </a:r>
          </a:p>
          <a:p>
            <a:pPr marL="285750" indent="-285750">
              <a:buFont typeface="Courier New" charset="0"/>
              <a:buChar char="o"/>
            </a:pPr>
            <a:r>
              <a:rPr lang="en-US" sz="2000" dirty="0">
                <a:solidFill>
                  <a:srgbClr val="333333"/>
                </a:solidFill>
              </a:rPr>
              <a:t>Large offices - rotational work force (“de densification”), six foot office – shields divide desks, desk pads catch germs and are discarded when workers leave for the day     </a:t>
            </a:r>
          </a:p>
          <a:p>
            <a:pPr marL="285750" indent="-285750">
              <a:buFont typeface="Courier New" charset="0"/>
              <a:buChar char="o"/>
            </a:pPr>
            <a:r>
              <a:rPr lang="en-US" sz="2000" dirty="0">
                <a:solidFill>
                  <a:srgbClr val="333333"/>
                </a:solidFill>
              </a:rPr>
              <a:t>Texas Roadhouse Restaurant – open at reduced capacity, may install Plexiglas dividers, separate waiting areas  </a:t>
            </a:r>
          </a:p>
          <a:p>
            <a:pPr marL="285750" indent="-285750">
              <a:buFont typeface="Courier New" charset="0"/>
              <a:buChar char="o"/>
            </a:pPr>
            <a:r>
              <a:rPr lang="en-US" sz="2000" dirty="0">
                <a:solidFill>
                  <a:srgbClr val="333333"/>
                </a:solidFill>
              </a:rPr>
              <a:t>Panera Bread – will need to find new channels of revenue – makeshift grocery stores, to go orders. </a:t>
            </a:r>
          </a:p>
          <a:p>
            <a:pPr marL="285750" indent="-285750">
              <a:buFont typeface="Courier New" charset="0"/>
              <a:buChar char="o"/>
            </a:pPr>
            <a:r>
              <a:rPr lang="en-US" sz="2000" dirty="0">
                <a:solidFill>
                  <a:srgbClr val="333333"/>
                </a:solidFill>
              </a:rPr>
              <a:t>Certain colleges – back to single occupant dorms, student on campus for shorter terms modules</a:t>
            </a:r>
          </a:p>
          <a:p>
            <a:pPr marL="285750" indent="-285750">
              <a:buFont typeface="Courier New" charset="0"/>
              <a:buChar char="o"/>
            </a:pPr>
            <a:endParaRPr lang="en-US" sz="2000" dirty="0">
              <a:solidFill>
                <a:srgbClr val="333333"/>
              </a:solidFill>
            </a:endParaRPr>
          </a:p>
          <a:p>
            <a:pPr lvl="0"/>
            <a:r>
              <a:rPr lang="en-US" sz="2000" dirty="0"/>
              <a:t> 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</a:p>
          <a:p>
            <a:pPr marL="285750" indent="-285750">
              <a:buFont typeface="Courier New" charset="0"/>
              <a:buChar char="o"/>
            </a:pPr>
            <a:endParaRPr lang="en-US" dirty="0">
              <a:solidFill>
                <a:srgbClr val="333333"/>
              </a:solidFill>
              <a:latin typeface="Georgia" charset="0"/>
            </a:endParaRPr>
          </a:p>
          <a:p>
            <a:pPr marL="742950" lvl="1" indent="-285750">
              <a:buFont typeface="Courier New" charset="0"/>
              <a:buChar char="o"/>
            </a:pPr>
            <a:endParaRPr lang="en-US" b="0" i="0" dirty="0">
              <a:solidFill>
                <a:srgbClr val="333333"/>
              </a:solidFill>
              <a:effectLst/>
              <a:latin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620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875CDF-8E99-471A-9423-D29FCB4B8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3403" y="2740549"/>
            <a:ext cx="6285311" cy="1653898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744873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6F28C9B-BB6A-4AAD-8966-4EC6FD5D4F3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16</a:t>
            </a:fld>
            <a:endParaRPr lang="en-US" noProof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46330034-3A34-45AD-AA0E-EC5BAE4CB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599" y="191277"/>
            <a:ext cx="8333223" cy="1147969"/>
          </a:xfrm>
        </p:spPr>
        <p:txBody>
          <a:bodyPr/>
          <a:lstStyle/>
          <a:p>
            <a:r>
              <a:rPr lang="en-US" dirty="0"/>
              <a:t>Contact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3382C9E-4913-4FA1-AA10-0A9850E5B63A}"/>
              </a:ext>
            </a:extLst>
          </p:cNvPr>
          <p:cNvSpPr/>
          <p:nvPr/>
        </p:nvSpPr>
        <p:spPr>
          <a:xfrm>
            <a:off x="606640" y="1758181"/>
            <a:ext cx="938073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Tom Leahey, Windham Brannon </a:t>
            </a:r>
          </a:p>
          <a:p>
            <a:r>
              <a:rPr lang="en-US" sz="2800" dirty="0"/>
              <a:t>Principal &amp; Practice Leader, Strategic Growth Advisory </a:t>
            </a:r>
          </a:p>
          <a:p>
            <a:r>
              <a:rPr lang="en-US" sz="2800" dirty="0"/>
              <a:t>tleahey@windhambrannon.com</a:t>
            </a:r>
          </a:p>
          <a:p>
            <a:r>
              <a:rPr lang="en-US" sz="2800" dirty="0"/>
              <a:t>770.314.1611 </a:t>
            </a:r>
          </a:p>
        </p:txBody>
      </p:sp>
    </p:spTree>
    <p:extLst>
      <p:ext uri="{BB962C8B-B14F-4D97-AF65-F5344CB8AC3E}">
        <p14:creationId xmlns:p14="http://schemas.microsoft.com/office/powerpoint/2010/main" val="2462337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9" name="Title 1"/>
          <p:cNvSpPr>
            <a:spLocks noGrp="1"/>
          </p:cNvSpPr>
          <p:nvPr>
            <p:ph type="title"/>
          </p:nvPr>
        </p:nvSpPr>
        <p:spPr>
          <a:xfrm>
            <a:off x="0" y="-9978"/>
            <a:ext cx="12192000" cy="850616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pPr algn="ctr"/>
            <a:r>
              <a:rPr lang="en-US" altLang="ja-JP" dirty="0"/>
              <a:t> </a:t>
            </a:r>
            <a:r>
              <a:rPr lang="en-US" altLang="ja-JP" sz="3600" dirty="0">
                <a:solidFill>
                  <a:schemeClr val="bg1"/>
                </a:solidFill>
              </a:rPr>
              <a:t> </a:t>
            </a:r>
            <a:r>
              <a:rPr lang="en-US" altLang="ja-JP" sz="3600" dirty="0" err="1">
                <a:solidFill>
                  <a:schemeClr val="bg1"/>
                </a:solidFill>
              </a:rPr>
              <a:t>Covid</a:t>
            </a:r>
            <a:r>
              <a:rPr lang="en-US" altLang="ja-JP" sz="3600" dirty="0">
                <a:solidFill>
                  <a:schemeClr val="bg1"/>
                </a:solidFill>
              </a:rPr>
              <a:t> – 19; A generational executive challenge 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4001474" y="1764983"/>
            <a:ext cx="4140460" cy="414046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1400" err="1">
              <a:solidFill>
                <a:schemeClr val="tx2"/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3460538" y="3020160"/>
            <a:ext cx="2474594" cy="3542172"/>
          </a:xfrm>
          <a:custGeom>
            <a:avLst/>
            <a:gdLst>
              <a:gd name="connsiteX0" fmla="*/ 1134533 w 1828800"/>
              <a:gd name="connsiteY0" fmla="*/ 0 h 2607734"/>
              <a:gd name="connsiteX1" fmla="*/ 0 w 1828800"/>
              <a:gd name="connsiteY1" fmla="*/ 1007534 h 2607734"/>
              <a:gd name="connsiteX2" fmla="*/ 1828800 w 1828800"/>
              <a:gd name="connsiteY2" fmla="*/ 2607734 h 2607734"/>
              <a:gd name="connsiteX3" fmla="*/ 1117600 w 1828800"/>
              <a:gd name="connsiteY3" fmla="*/ 1498600 h 2607734"/>
              <a:gd name="connsiteX4" fmla="*/ 1337733 w 1828800"/>
              <a:gd name="connsiteY4" fmla="*/ 567267 h 2607734"/>
              <a:gd name="connsiteX5" fmla="*/ 1134533 w 1828800"/>
              <a:gd name="connsiteY5" fmla="*/ 0 h 2607734"/>
              <a:gd name="connsiteX0" fmla="*/ 1134533 w 1828800"/>
              <a:gd name="connsiteY0" fmla="*/ 0 h 2607734"/>
              <a:gd name="connsiteX1" fmla="*/ 0 w 1828800"/>
              <a:gd name="connsiteY1" fmla="*/ 1007534 h 2607734"/>
              <a:gd name="connsiteX2" fmla="*/ 1828800 w 1828800"/>
              <a:gd name="connsiteY2" fmla="*/ 2607734 h 2607734"/>
              <a:gd name="connsiteX3" fmla="*/ 1117600 w 1828800"/>
              <a:gd name="connsiteY3" fmla="*/ 1498600 h 2607734"/>
              <a:gd name="connsiteX4" fmla="*/ 1337733 w 1828800"/>
              <a:gd name="connsiteY4" fmla="*/ 567267 h 2607734"/>
              <a:gd name="connsiteX5" fmla="*/ 1134533 w 1828800"/>
              <a:gd name="connsiteY5" fmla="*/ 0 h 2607734"/>
              <a:gd name="connsiteX0" fmla="*/ 1135617 w 1829884"/>
              <a:gd name="connsiteY0" fmla="*/ 0 h 2607734"/>
              <a:gd name="connsiteX1" fmla="*/ 1084 w 1829884"/>
              <a:gd name="connsiteY1" fmla="*/ 1007534 h 2607734"/>
              <a:gd name="connsiteX2" fmla="*/ 1829884 w 1829884"/>
              <a:gd name="connsiteY2" fmla="*/ 2607734 h 2607734"/>
              <a:gd name="connsiteX3" fmla="*/ 1118684 w 1829884"/>
              <a:gd name="connsiteY3" fmla="*/ 1498600 h 2607734"/>
              <a:gd name="connsiteX4" fmla="*/ 1338817 w 1829884"/>
              <a:gd name="connsiteY4" fmla="*/ 567267 h 2607734"/>
              <a:gd name="connsiteX5" fmla="*/ 1135617 w 1829884"/>
              <a:gd name="connsiteY5" fmla="*/ 0 h 2607734"/>
              <a:gd name="connsiteX0" fmla="*/ 1154609 w 1848876"/>
              <a:gd name="connsiteY0" fmla="*/ 0 h 2607734"/>
              <a:gd name="connsiteX1" fmla="*/ 1026 w 1848876"/>
              <a:gd name="connsiteY1" fmla="*/ 1012296 h 2607734"/>
              <a:gd name="connsiteX2" fmla="*/ 1848876 w 1848876"/>
              <a:gd name="connsiteY2" fmla="*/ 2607734 h 2607734"/>
              <a:gd name="connsiteX3" fmla="*/ 1137676 w 1848876"/>
              <a:gd name="connsiteY3" fmla="*/ 1498600 h 2607734"/>
              <a:gd name="connsiteX4" fmla="*/ 1357809 w 1848876"/>
              <a:gd name="connsiteY4" fmla="*/ 567267 h 2607734"/>
              <a:gd name="connsiteX5" fmla="*/ 1154609 w 1848876"/>
              <a:gd name="connsiteY5" fmla="*/ 0 h 2607734"/>
              <a:gd name="connsiteX0" fmla="*/ 1154450 w 1848717"/>
              <a:gd name="connsiteY0" fmla="*/ 0 h 2607734"/>
              <a:gd name="connsiteX1" fmla="*/ 867 w 1848717"/>
              <a:gd name="connsiteY1" fmla="*/ 1012296 h 2607734"/>
              <a:gd name="connsiteX2" fmla="*/ 1848717 w 1848717"/>
              <a:gd name="connsiteY2" fmla="*/ 2607734 h 2607734"/>
              <a:gd name="connsiteX3" fmla="*/ 1137517 w 1848717"/>
              <a:gd name="connsiteY3" fmla="*/ 1498600 h 2607734"/>
              <a:gd name="connsiteX4" fmla="*/ 1357650 w 1848717"/>
              <a:gd name="connsiteY4" fmla="*/ 567267 h 2607734"/>
              <a:gd name="connsiteX5" fmla="*/ 1154450 w 1848717"/>
              <a:gd name="connsiteY5" fmla="*/ 0 h 2607734"/>
              <a:gd name="connsiteX0" fmla="*/ 1154450 w 1848717"/>
              <a:gd name="connsiteY0" fmla="*/ 0 h 2607734"/>
              <a:gd name="connsiteX1" fmla="*/ 867 w 1848717"/>
              <a:gd name="connsiteY1" fmla="*/ 1012296 h 2607734"/>
              <a:gd name="connsiteX2" fmla="*/ 1848717 w 1848717"/>
              <a:gd name="connsiteY2" fmla="*/ 2607734 h 2607734"/>
              <a:gd name="connsiteX3" fmla="*/ 1137517 w 1848717"/>
              <a:gd name="connsiteY3" fmla="*/ 1498600 h 2607734"/>
              <a:gd name="connsiteX4" fmla="*/ 1357650 w 1848717"/>
              <a:gd name="connsiteY4" fmla="*/ 567267 h 2607734"/>
              <a:gd name="connsiteX5" fmla="*/ 1154450 w 1848717"/>
              <a:gd name="connsiteY5" fmla="*/ 0 h 2607734"/>
              <a:gd name="connsiteX0" fmla="*/ 1154450 w 1848717"/>
              <a:gd name="connsiteY0" fmla="*/ 0 h 2607734"/>
              <a:gd name="connsiteX1" fmla="*/ 867 w 1848717"/>
              <a:gd name="connsiteY1" fmla="*/ 1012296 h 2607734"/>
              <a:gd name="connsiteX2" fmla="*/ 1848717 w 1848717"/>
              <a:gd name="connsiteY2" fmla="*/ 2607734 h 2607734"/>
              <a:gd name="connsiteX3" fmla="*/ 1137517 w 1848717"/>
              <a:gd name="connsiteY3" fmla="*/ 1498600 h 2607734"/>
              <a:gd name="connsiteX4" fmla="*/ 1357650 w 1848717"/>
              <a:gd name="connsiteY4" fmla="*/ 567267 h 2607734"/>
              <a:gd name="connsiteX5" fmla="*/ 1154450 w 1848717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28103 w 1834570"/>
              <a:gd name="connsiteY0" fmla="*/ 0 h 2626034"/>
              <a:gd name="connsiteX1" fmla="*/ 1008 w 1834570"/>
              <a:gd name="connsiteY1" fmla="*/ 1044884 h 2626034"/>
              <a:gd name="connsiteX2" fmla="*/ 1834570 w 1834570"/>
              <a:gd name="connsiteY2" fmla="*/ 2626034 h 2626034"/>
              <a:gd name="connsiteX3" fmla="*/ 1123370 w 1834570"/>
              <a:gd name="connsiteY3" fmla="*/ 1516900 h 2626034"/>
              <a:gd name="connsiteX4" fmla="*/ 1148241 w 1834570"/>
              <a:gd name="connsiteY4" fmla="*/ 861792 h 2626034"/>
              <a:gd name="connsiteX5" fmla="*/ 1128103 w 1834570"/>
              <a:gd name="connsiteY5" fmla="*/ 0 h 2626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34570" h="2626034">
                <a:moveTo>
                  <a:pt x="1128103" y="0"/>
                </a:moveTo>
                <a:cubicBezTo>
                  <a:pt x="311774" y="11995"/>
                  <a:pt x="-20864" y="499489"/>
                  <a:pt x="1008" y="1044884"/>
                </a:cubicBezTo>
                <a:cubicBezTo>
                  <a:pt x="-2167" y="1171884"/>
                  <a:pt x="342320" y="2403783"/>
                  <a:pt x="1834570" y="2626034"/>
                </a:cubicBezTo>
                <a:cubicBezTo>
                  <a:pt x="1059340" y="2294423"/>
                  <a:pt x="1084212" y="1705636"/>
                  <a:pt x="1123370" y="1516900"/>
                </a:cubicBezTo>
                <a:cubicBezTo>
                  <a:pt x="1131660" y="1298531"/>
                  <a:pt x="1206627" y="1170648"/>
                  <a:pt x="1148241" y="861792"/>
                </a:cubicBezTo>
                <a:cubicBezTo>
                  <a:pt x="993195" y="432990"/>
                  <a:pt x="63948" y="85902"/>
                  <a:pt x="1128103" y="0"/>
                </a:cubicBezTo>
                <a:close/>
              </a:path>
            </a:pathLst>
          </a:custGeom>
          <a:solidFill>
            <a:schemeClr val="accent3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1400" err="1">
              <a:solidFill>
                <a:schemeClr val="tx2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 rot="4341267">
            <a:off x="3565199" y="889357"/>
            <a:ext cx="2474543" cy="3582372"/>
          </a:xfrm>
          <a:custGeom>
            <a:avLst/>
            <a:gdLst>
              <a:gd name="connsiteX0" fmla="*/ 1134533 w 1828800"/>
              <a:gd name="connsiteY0" fmla="*/ 0 h 2607734"/>
              <a:gd name="connsiteX1" fmla="*/ 0 w 1828800"/>
              <a:gd name="connsiteY1" fmla="*/ 1007534 h 2607734"/>
              <a:gd name="connsiteX2" fmla="*/ 1828800 w 1828800"/>
              <a:gd name="connsiteY2" fmla="*/ 2607734 h 2607734"/>
              <a:gd name="connsiteX3" fmla="*/ 1117600 w 1828800"/>
              <a:gd name="connsiteY3" fmla="*/ 1498600 h 2607734"/>
              <a:gd name="connsiteX4" fmla="*/ 1337733 w 1828800"/>
              <a:gd name="connsiteY4" fmla="*/ 567267 h 2607734"/>
              <a:gd name="connsiteX5" fmla="*/ 1134533 w 1828800"/>
              <a:gd name="connsiteY5" fmla="*/ 0 h 2607734"/>
              <a:gd name="connsiteX0" fmla="*/ 1134533 w 1828800"/>
              <a:gd name="connsiteY0" fmla="*/ 0 h 2607734"/>
              <a:gd name="connsiteX1" fmla="*/ 0 w 1828800"/>
              <a:gd name="connsiteY1" fmla="*/ 1007534 h 2607734"/>
              <a:gd name="connsiteX2" fmla="*/ 1828800 w 1828800"/>
              <a:gd name="connsiteY2" fmla="*/ 2607734 h 2607734"/>
              <a:gd name="connsiteX3" fmla="*/ 1117600 w 1828800"/>
              <a:gd name="connsiteY3" fmla="*/ 1498600 h 2607734"/>
              <a:gd name="connsiteX4" fmla="*/ 1337733 w 1828800"/>
              <a:gd name="connsiteY4" fmla="*/ 567267 h 2607734"/>
              <a:gd name="connsiteX5" fmla="*/ 1134533 w 1828800"/>
              <a:gd name="connsiteY5" fmla="*/ 0 h 2607734"/>
              <a:gd name="connsiteX0" fmla="*/ 1135617 w 1829884"/>
              <a:gd name="connsiteY0" fmla="*/ 0 h 2607734"/>
              <a:gd name="connsiteX1" fmla="*/ 1084 w 1829884"/>
              <a:gd name="connsiteY1" fmla="*/ 1007534 h 2607734"/>
              <a:gd name="connsiteX2" fmla="*/ 1829884 w 1829884"/>
              <a:gd name="connsiteY2" fmla="*/ 2607734 h 2607734"/>
              <a:gd name="connsiteX3" fmla="*/ 1118684 w 1829884"/>
              <a:gd name="connsiteY3" fmla="*/ 1498600 h 2607734"/>
              <a:gd name="connsiteX4" fmla="*/ 1338817 w 1829884"/>
              <a:gd name="connsiteY4" fmla="*/ 567267 h 2607734"/>
              <a:gd name="connsiteX5" fmla="*/ 1135617 w 1829884"/>
              <a:gd name="connsiteY5" fmla="*/ 0 h 2607734"/>
              <a:gd name="connsiteX0" fmla="*/ 1154609 w 1848876"/>
              <a:gd name="connsiteY0" fmla="*/ 0 h 2607734"/>
              <a:gd name="connsiteX1" fmla="*/ 1026 w 1848876"/>
              <a:gd name="connsiteY1" fmla="*/ 1012296 h 2607734"/>
              <a:gd name="connsiteX2" fmla="*/ 1848876 w 1848876"/>
              <a:gd name="connsiteY2" fmla="*/ 2607734 h 2607734"/>
              <a:gd name="connsiteX3" fmla="*/ 1137676 w 1848876"/>
              <a:gd name="connsiteY3" fmla="*/ 1498600 h 2607734"/>
              <a:gd name="connsiteX4" fmla="*/ 1357809 w 1848876"/>
              <a:gd name="connsiteY4" fmla="*/ 567267 h 2607734"/>
              <a:gd name="connsiteX5" fmla="*/ 1154609 w 1848876"/>
              <a:gd name="connsiteY5" fmla="*/ 0 h 2607734"/>
              <a:gd name="connsiteX0" fmla="*/ 1154450 w 1848717"/>
              <a:gd name="connsiteY0" fmla="*/ 0 h 2607734"/>
              <a:gd name="connsiteX1" fmla="*/ 867 w 1848717"/>
              <a:gd name="connsiteY1" fmla="*/ 1012296 h 2607734"/>
              <a:gd name="connsiteX2" fmla="*/ 1848717 w 1848717"/>
              <a:gd name="connsiteY2" fmla="*/ 2607734 h 2607734"/>
              <a:gd name="connsiteX3" fmla="*/ 1137517 w 1848717"/>
              <a:gd name="connsiteY3" fmla="*/ 1498600 h 2607734"/>
              <a:gd name="connsiteX4" fmla="*/ 1357650 w 1848717"/>
              <a:gd name="connsiteY4" fmla="*/ 567267 h 2607734"/>
              <a:gd name="connsiteX5" fmla="*/ 1154450 w 1848717"/>
              <a:gd name="connsiteY5" fmla="*/ 0 h 2607734"/>
              <a:gd name="connsiteX0" fmla="*/ 1154450 w 1848717"/>
              <a:gd name="connsiteY0" fmla="*/ 0 h 2607734"/>
              <a:gd name="connsiteX1" fmla="*/ 867 w 1848717"/>
              <a:gd name="connsiteY1" fmla="*/ 1012296 h 2607734"/>
              <a:gd name="connsiteX2" fmla="*/ 1848717 w 1848717"/>
              <a:gd name="connsiteY2" fmla="*/ 2607734 h 2607734"/>
              <a:gd name="connsiteX3" fmla="*/ 1137517 w 1848717"/>
              <a:gd name="connsiteY3" fmla="*/ 1498600 h 2607734"/>
              <a:gd name="connsiteX4" fmla="*/ 1357650 w 1848717"/>
              <a:gd name="connsiteY4" fmla="*/ 567267 h 2607734"/>
              <a:gd name="connsiteX5" fmla="*/ 1154450 w 1848717"/>
              <a:gd name="connsiteY5" fmla="*/ 0 h 2607734"/>
              <a:gd name="connsiteX0" fmla="*/ 1154450 w 1848717"/>
              <a:gd name="connsiteY0" fmla="*/ 0 h 2607734"/>
              <a:gd name="connsiteX1" fmla="*/ 867 w 1848717"/>
              <a:gd name="connsiteY1" fmla="*/ 1012296 h 2607734"/>
              <a:gd name="connsiteX2" fmla="*/ 1848717 w 1848717"/>
              <a:gd name="connsiteY2" fmla="*/ 2607734 h 2607734"/>
              <a:gd name="connsiteX3" fmla="*/ 1137517 w 1848717"/>
              <a:gd name="connsiteY3" fmla="*/ 1498600 h 2607734"/>
              <a:gd name="connsiteX4" fmla="*/ 1357650 w 1848717"/>
              <a:gd name="connsiteY4" fmla="*/ 567267 h 2607734"/>
              <a:gd name="connsiteX5" fmla="*/ 1154450 w 1848717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1852 w 1834534"/>
              <a:gd name="connsiteY0" fmla="*/ 0 h 2612705"/>
              <a:gd name="connsiteX1" fmla="*/ 972 w 1834534"/>
              <a:gd name="connsiteY1" fmla="*/ 1031555 h 2612705"/>
              <a:gd name="connsiteX2" fmla="*/ 1834534 w 1834534"/>
              <a:gd name="connsiteY2" fmla="*/ 2612705 h 2612705"/>
              <a:gd name="connsiteX3" fmla="*/ 1123334 w 1834534"/>
              <a:gd name="connsiteY3" fmla="*/ 1503571 h 2612705"/>
              <a:gd name="connsiteX4" fmla="*/ 1148205 w 1834534"/>
              <a:gd name="connsiteY4" fmla="*/ 848463 h 2612705"/>
              <a:gd name="connsiteX5" fmla="*/ 1141852 w 1834534"/>
              <a:gd name="connsiteY5" fmla="*/ 0 h 2612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34534" h="2612705">
                <a:moveTo>
                  <a:pt x="1141852" y="0"/>
                </a:moveTo>
                <a:cubicBezTo>
                  <a:pt x="325523" y="11995"/>
                  <a:pt x="-20900" y="486160"/>
                  <a:pt x="972" y="1031555"/>
                </a:cubicBezTo>
                <a:cubicBezTo>
                  <a:pt x="-2203" y="1158555"/>
                  <a:pt x="342284" y="2390454"/>
                  <a:pt x="1834534" y="2612705"/>
                </a:cubicBezTo>
                <a:cubicBezTo>
                  <a:pt x="1059304" y="2281094"/>
                  <a:pt x="1084176" y="1692307"/>
                  <a:pt x="1123334" y="1503571"/>
                </a:cubicBezTo>
                <a:cubicBezTo>
                  <a:pt x="1131624" y="1285202"/>
                  <a:pt x="1206591" y="1157319"/>
                  <a:pt x="1148205" y="848463"/>
                </a:cubicBezTo>
                <a:cubicBezTo>
                  <a:pt x="993159" y="419661"/>
                  <a:pt x="77697" y="85902"/>
                  <a:pt x="1141852" y="0"/>
                </a:cubicBezTo>
                <a:close/>
              </a:path>
            </a:pathLst>
          </a:custGeom>
          <a:solidFill>
            <a:schemeClr val="accent5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1400" err="1">
              <a:solidFill>
                <a:schemeClr val="tx2"/>
              </a:solidFill>
            </a:endParaRPr>
          </a:p>
        </p:txBody>
      </p:sp>
      <p:sp>
        <p:nvSpPr>
          <p:cNvPr id="32" name="Freeform 31"/>
          <p:cNvSpPr/>
          <p:nvPr/>
        </p:nvSpPr>
        <p:spPr>
          <a:xfrm rot="8659183">
            <a:off x="5507917" y="402877"/>
            <a:ext cx="2474550" cy="3537971"/>
          </a:xfrm>
          <a:custGeom>
            <a:avLst/>
            <a:gdLst>
              <a:gd name="connsiteX0" fmla="*/ 1134533 w 1828800"/>
              <a:gd name="connsiteY0" fmla="*/ 0 h 2607734"/>
              <a:gd name="connsiteX1" fmla="*/ 0 w 1828800"/>
              <a:gd name="connsiteY1" fmla="*/ 1007534 h 2607734"/>
              <a:gd name="connsiteX2" fmla="*/ 1828800 w 1828800"/>
              <a:gd name="connsiteY2" fmla="*/ 2607734 h 2607734"/>
              <a:gd name="connsiteX3" fmla="*/ 1117600 w 1828800"/>
              <a:gd name="connsiteY3" fmla="*/ 1498600 h 2607734"/>
              <a:gd name="connsiteX4" fmla="*/ 1337733 w 1828800"/>
              <a:gd name="connsiteY4" fmla="*/ 567267 h 2607734"/>
              <a:gd name="connsiteX5" fmla="*/ 1134533 w 1828800"/>
              <a:gd name="connsiteY5" fmla="*/ 0 h 2607734"/>
              <a:gd name="connsiteX0" fmla="*/ 1134533 w 1828800"/>
              <a:gd name="connsiteY0" fmla="*/ 0 h 2607734"/>
              <a:gd name="connsiteX1" fmla="*/ 0 w 1828800"/>
              <a:gd name="connsiteY1" fmla="*/ 1007534 h 2607734"/>
              <a:gd name="connsiteX2" fmla="*/ 1828800 w 1828800"/>
              <a:gd name="connsiteY2" fmla="*/ 2607734 h 2607734"/>
              <a:gd name="connsiteX3" fmla="*/ 1117600 w 1828800"/>
              <a:gd name="connsiteY3" fmla="*/ 1498600 h 2607734"/>
              <a:gd name="connsiteX4" fmla="*/ 1337733 w 1828800"/>
              <a:gd name="connsiteY4" fmla="*/ 567267 h 2607734"/>
              <a:gd name="connsiteX5" fmla="*/ 1134533 w 1828800"/>
              <a:gd name="connsiteY5" fmla="*/ 0 h 2607734"/>
              <a:gd name="connsiteX0" fmla="*/ 1135617 w 1829884"/>
              <a:gd name="connsiteY0" fmla="*/ 0 h 2607734"/>
              <a:gd name="connsiteX1" fmla="*/ 1084 w 1829884"/>
              <a:gd name="connsiteY1" fmla="*/ 1007534 h 2607734"/>
              <a:gd name="connsiteX2" fmla="*/ 1829884 w 1829884"/>
              <a:gd name="connsiteY2" fmla="*/ 2607734 h 2607734"/>
              <a:gd name="connsiteX3" fmla="*/ 1118684 w 1829884"/>
              <a:gd name="connsiteY3" fmla="*/ 1498600 h 2607734"/>
              <a:gd name="connsiteX4" fmla="*/ 1338817 w 1829884"/>
              <a:gd name="connsiteY4" fmla="*/ 567267 h 2607734"/>
              <a:gd name="connsiteX5" fmla="*/ 1135617 w 1829884"/>
              <a:gd name="connsiteY5" fmla="*/ 0 h 2607734"/>
              <a:gd name="connsiteX0" fmla="*/ 1154609 w 1848876"/>
              <a:gd name="connsiteY0" fmla="*/ 0 h 2607734"/>
              <a:gd name="connsiteX1" fmla="*/ 1026 w 1848876"/>
              <a:gd name="connsiteY1" fmla="*/ 1012296 h 2607734"/>
              <a:gd name="connsiteX2" fmla="*/ 1848876 w 1848876"/>
              <a:gd name="connsiteY2" fmla="*/ 2607734 h 2607734"/>
              <a:gd name="connsiteX3" fmla="*/ 1137676 w 1848876"/>
              <a:gd name="connsiteY3" fmla="*/ 1498600 h 2607734"/>
              <a:gd name="connsiteX4" fmla="*/ 1357809 w 1848876"/>
              <a:gd name="connsiteY4" fmla="*/ 567267 h 2607734"/>
              <a:gd name="connsiteX5" fmla="*/ 1154609 w 1848876"/>
              <a:gd name="connsiteY5" fmla="*/ 0 h 2607734"/>
              <a:gd name="connsiteX0" fmla="*/ 1154450 w 1848717"/>
              <a:gd name="connsiteY0" fmla="*/ 0 h 2607734"/>
              <a:gd name="connsiteX1" fmla="*/ 867 w 1848717"/>
              <a:gd name="connsiteY1" fmla="*/ 1012296 h 2607734"/>
              <a:gd name="connsiteX2" fmla="*/ 1848717 w 1848717"/>
              <a:gd name="connsiteY2" fmla="*/ 2607734 h 2607734"/>
              <a:gd name="connsiteX3" fmla="*/ 1137517 w 1848717"/>
              <a:gd name="connsiteY3" fmla="*/ 1498600 h 2607734"/>
              <a:gd name="connsiteX4" fmla="*/ 1357650 w 1848717"/>
              <a:gd name="connsiteY4" fmla="*/ 567267 h 2607734"/>
              <a:gd name="connsiteX5" fmla="*/ 1154450 w 1848717"/>
              <a:gd name="connsiteY5" fmla="*/ 0 h 2607734"/>
              <a:gd name="connsiteX0" fmla="*/ 1154450 w 1848717"/>
              <a:gd name="connsiteY0" fmla="*/ 0 h 2607734"/>
              <a:gd name="connsiteX1" fmla="*/ 867 w 1848717"/>
              <a:gd name="connsiteY1" fmla="*/ 1012296 h 2607734"/>
              <a:gd name="connsiteX2" fmla="*/ 1848717 w 1848717"/>
              <a:gd name="connsiteY2" fmla="*/ 2607734 h 2607734"/>
              <a:gd name="connsiteX3" fmla="*/ 1137517 w 1848717"/>
              <a:gd name="connsiteY3" fmla="*/ 1498600 h 2607734"/>
              <a:gd name="connsiteX4" fmla="*/ 1357650 w 1848717"/>
              <a:gd name="connsiteY4" fmla="*/ 567267 h 2607734"/>
              <a:gd name="connsiteX5" fmla="*/ 1154450 w 1848717"/>
              <a:gd name="connsiteY5" fmla="*/ 0 h 2607734"/>
              <a:gd name="connsiteX0" fmla="*/ 1154450 w 1848717"/>
              <a:gd name="connsiteY0" fmla="*/ 0 h 2607734"/>
              <a:gd name="connsiteX1" fmla="*/ 867 w 1848717"/>
              <a:gd name="connsiteY1" fmla="*/ 1012296 h 2607734"/>
              <a:gd name="connsiteX2" fmla="*/ 1848717 w 1848717"/>
              <a:gd name="connsiteY2" fmla="*/ 2607734 h 2607734"/>
              <a:gd name="connsiteX3" fmla="*/ 1137517 w 1848717"/>
              <a:gd name="connsiteY3" fmla="*/ 1498600 h 2607734"/>
              <a:gd name="connsiteX4" fmla="*/ 1357650 w 1848717"/>
              <a:gd name="connsiteY4" fmla="*/ 567267 h 2607734"/>
              <a:gd name="connsiteX5" fmla="*/ 1154450 w 1848717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08 w 1834537"/>
              <a:gd name="connsiteY0" fmla="*/ 0 h 2622920"/>
              <a:gd name="connsiteX1" fmla="*/ 975 w 1834537"/>
              <a:gd name="connsiteY1" fmla="*/ 1041770 h 2622920"/>
              <a:gd name="connsiteX2" fmla="*/ 1834537 w 1834537"/>
              <a:gd name="connsiteY2" fmla="*/ 2622920 h 2622920"/>
              <a:gd name="connsiteX3" fmla="*/ 1123337 w 1834537"/>
              <a:gd name="connsiteY3" fmla="*/ 1513786 h 2622920"/>
              <a:gd name="connsiteX4" fmla="*/ 1148208 w 1834537"/>
              <a:gd name="connsiteY4" fmla="*/ 858678 h 2622920"/>
              <a:gd name="connsiteX5" fmla="*/ 1140208 w 1834537"/>
              <a:gd name="connsiteY5" fmla="*/ 0 h 262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34537" h="2622920">
                <a:moveTo>
                  <a:pt x="1140208" y="0"/>
                </a:moveTo>
                <a:cubicBezTo>
                  <a:pt x="323879" y="11995"/>
                  <a:pt x="-20897" y="496375"/>
                  <a:pt x="975" y="1041770"/>
                </a:cubicBezTo>
                <a:cubicBezTo>
                  <a:pt x="-2200" y="1168770"/>
                  <a:pt x="342287" y="2400669"/>
                  <a:pt x="1834537" y="2622920"/>
                </a:cubicBezTo>
                <a:cubicBezTo>
                  <a:pt x="1059307" y="2291309"/>
                  <a:pt x="1084179" y="1702522"/>
                  <a:pt x="1123337" y="1513786"/>
                </a:cubicBezTo>
                <a:cubicBezTo>
                  <a:pt x="1131627" y="1295417"/>
                  <a:pt x="1206594" y="1167534"/>
                  <a:pt x="1148208" y="858678"/>
                </a:cubicBezTo>
                <a:cubicBezTo>
                  <a:pt x="993162" y="429876"/>
                  <a:pt x="76053" y="85902"/>
                  <a:pt x="1140208" y="0"/>
                </a:cubicBezTo>
                <a:close/>
              </a:path>
            </a:pathLst>
          </a:custGeom>
          <a:solidFill>
            <a:schemeClr val="accent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1400" err="1">
              <a:solidFill>
                <a:schemeClr val="tx2"/>
              </a:solidFill>
            </a:endParaRPr>
          </a:p>
        </p:txBody>
      </p:sp>
      <p:sp>
        <p:nvSpPr>
          <p:cNvPr id="33" name="Freeform 32"/>
          <p:cNvSpPr/>
          <p:nvPr/>
        </p:nvSpPr>
        <p:spPr>
          <a:xfrm rot="13082864">
            <a:off x="6609354" y="2129757"/>
            <a:ext cx="2474550" cy="3532734"/>
          </a:xfrm>
          <a:custGeom>
            <a:avLst/>
            <a:gdLst>
              <a:gd name="connsiteX0" fmla="*/ 1134533 w 1828800"/>
              <a:gd name="connsiteY0" fmla="*/ 0 h 2607734"/>
              <a:gd name="connsiteX1" fmla="*/ 0 w 1828800"/>
              <a:gd name="connsiteY1" fmla="*/ 1007534 h 2607734"/>
              <a:gd name="connsiteX2" fmla="*/ 1828800 w 1828800"/>
              <a:gd name="connsiteY2" fmla="*/ 2607734 h 2607734"/>
              <a:gd name="connsiteX3" fmla="*/ 1117600 w 1828800"/>
              <a:gd name="connsiteY3" fmla="*/ 1498600 h 2607734"/>
              <a:gd name="connsiteX4" fmla="*/ 1337733 w 1828800"/>
              <a:gd name="connsiteY4" fmla="*/ 567267 h 2607734"/>
              <a:gd name="connsiteX5" fmla="*/ 1134533 w 1828800"/>
              <a:gd name="connsiteY5" fmla="*/ 0 h 2607734"/>
              <a:gd name="connsiteX0" fmla="*/ 1134533 w 1828800"/>
              <a:gd name="connsiteY0" fmla="*/ 0 h 2607734"/>
              <a:gd name="connsiteX1" fmla="*/ 0 w 1828800"/>
              <a:gd name="connsiteY1" fmla="*/ 1007534 h 2607734"/>
              <a:gd name="connsiteX2" fmla="*/ 1828800 w 1828800"/>
              <a:gd name="connsiteY2" fmla="*/ 2607734 h 2607734"/>
              <a:gd name="connsiteX3" fmla="*/ 1117600 w 1828800"/>
              <a:gd name="connsiteY3" fmla="*/ 1498600 h 2607734"/>
              <a:gd name="connsiteX4" fmla="*/ 1337733 w 1828800"/>
              <a:gd name="connsiteY4" fmla="*/ 567267 h 2607734"/>
              <a:gd name="connsiteX5" fmla="*/ 1134533 w 1828800"/>
              <a:gd name="connsiteY5" fmla="*/ 0 h 2607734"/>
              <a:gd name="connsiteX0" fmla="*/ 1135617 w 1829884"/>
              <a:gd name="connsiteY0" fmla="*/ 0 h 2607734"/>
              <a:gd name="connsiteX1" fmla="*/ 1084 w 1829884"/>
              <a:gd name="connsiteY1" fmla="*/ 1007534 h 2607734"/>
              <a:gd name="connsiteX2" fmla="*/ 1829884 w 1829884"/>
              <a:gd name="connsiteY2" fmla="*/ 2607734 h 2607734"/>
              <a:gd name="connsiteX3" fmla="*/ 1118684 w 1829884"/>
              <a:gd name="connsiteY3" fmla="*/ 1498600 h 2607734"/>
              <a:gd name="connsiteX4" fmla="*/ 1338817 w 1829884"/>
              <a:gd name="connsiteY4" fmla="*/ 567267 h 2607734"/>
              <a:gd name="connsiteX5" fmla="*/ 1135617 w 1829884"/>
              <a:gd name="connsiteY5" fmla="*/ 0 h 2607734"/>
              <a:gd name="connsiteX0" fmla="*/ 1154609 w 1848876"/>
              <a:gd name="connsiteY0" fmla="*/ 0 h 2607734"/>
              <a:gd name="connsiteX1" fmla="*/ 1026 w 1848876"/>
              <a:gd name="connsiteY1" fmla="*/ 1012296 h 2607734"/>
              <a:gd name="connsiteX2" fmla="*/ 1848876 w 1848876"/>
              <a:gd name="connsiteY2" fmla="*/ 2607734 h 2607734"/>
              <a:gd name="connsiteX3" fmla="*/ 1137676 w 1848876"/>
              <a:gd name="connsiteY3" fmla="*/ 1498600 h 2607734"/>
              <a:gd name="connsiteX4" fmla="*/ 1357809 w 1848876"/>
              <a:gd name="connsiteY4" fmla="*/ 567267 h 2607734"/>
              <a:gd name="connsiteX5" fmla="*/ 1154609 w 1848876"/>
              <a:gd name="connsiteY5" fmla="*/ 0 h 2607734"/>
              <a:gd name="connsiteX0" fmla="*/ 1154450 w 1848717"/>
              <a:gd name="connsiteY0" fmla="*/ 0 h 2607734"/>
              <a:gd name="connsiteX1" fmla="*/ 867 w 1848717"/>
              <a:gd name="connsiteY1" fmla="*/ 1012296 h 2607734"/>
              <a:gd name="connsiteX2" fmla="*/ 1848717 w 1848717"/>
              <a:gd name="connsiteY2" fmla="*/ 2607734 h 2607734"/>
              <a:gd name="connsiteX3" fmla="*/ 1137517 w 1848717"/>
              <a:gd name="connsiteY3" fmla="*/ 1498600 h 2607734"/>
              <a:gd name="connsiteX4" fmla="*/ 1357650 w 1848717"/>
              <a:gd name="connsiteY4" fmla="*/ 567267 h 2607734"/>
              <a:gd name="connsiteX5" fmla="*/ 1154450 w 1848717"/>
              <a:gd name="connsiteY5" fmla="*/ 0 h 2607734"/>
              <a:gd name="connsiteX0" fmla="*/ 1154450 w 1848717"/>
              <a:gd name="connsiteY0" fmla="*/ 0 h 2607734"/>
              <a:gd name="connsiteX1" fmla="*/ 867 w 1848717"/>
              <a:gd name="connsiteY1" fmla="*/ 1012296 h 2607734"/>
              <a:gd name="connsiteX2" fmla="*/ 1848717 w 1848717"/>
              <a:gd name="connsiteY2" fmla="*/ 2607734 h 2607734"/>
              <a:gd name="connsiteX3" fmla="*/ 1137517 w 1848717"/>
              <a:gd name="connsiteY3" fmla="*/ 1498600 h 2607734"/>
              <a:gd name="connsiteX4" fmla="*/ 1357650 w 1848717"/>
              <a:gd name="connsiteY4" fmla="*/ 567267 h 2607734"/>
              <a:gd name="connsiteX5" fmla="*/ 1154450 w 1848717"/>
              <a:gd name="connsiteY5" fmla="*/ 0 h 2607734"/>
              <a:gd name="connsiteX0" fmla="*/ 1154450 w 1848717"/>
              <a:gd name="connsiteY0" fmla="*/ 0 h 2607734"/>
              <a:gd name="connsiteX1" fmla="*/ 867 w 1848717"/>
              <a:gd name="connsiteY1" fmla="*/ 1012296 h 2607734"/>
              <a:gd name="connsiteX2" fmla="*/ 1848717 w 1848717"/>
              <a:gd name="connsiteY2" fmla="*/ 2607734 h 2607734"/>
              <a:gd name="connsiteX3" fmla="*/ 1137517 w 1848717"/>
              <a:gd name="connsiteY3" fmla="*/ 1498600 h 2607734"/>
              <a:gd name="connsiteX4" fmla="*/ 1357650 w 1848717"/>
              <a:gd name="connsiteY4" fmla="*/ 567267 h 2607734"/>
              <a:gd name="connsiteX5" fmla="*/ 1154450 w 1848717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391 w 1834537"/>
              <a:gd name="connsiteY0" fmla="*/ 0 h 2619037"/>
              <a:gd name="connsiteX1" fmla="*/ 975 w 1834537"/>
              <a:gd name="connsiteY1" fmla="*/ 1037887 h 2619037"/>
              <a:gd name="connsiteX2" fmla="*/ 1834537 w 1834537"/>
              <a:gd name="connsiteY2" fmla="*/ 2619037 h 2619037"/>
              <a:gd name="connsiteX3" fmla="*/ 1123337 w 1834537"/>
              <a:gd name="connsiteY3" fmla="*/ 1509903 h 2619037"/>
              <a:gd name="connsiteX4" fmla="*/ 1148208 w 1834537"/>
              <a:gd name="connsiteY4" fmla="*/ 854795 h 2619037"/>
              <a:gd name="connsiteX5" fmla="*/ 1140391 w 1834537"/>
              <a:gd name="connsiteY5" fmla="*/ 0 h 261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34537" h="2619037">
                <a:moveTo>
                  <a:pt x="1140391" y="0"/>
                </a:moveTo>
                <a:cubicBezTo>
                  <a:pt x="324062" y="11995"/>
                  <a:pt x="-20897" y="492492"/>
                  <a:pt x="975" y="1037887"/>
                </a:cubicBezTo>
                <a:cubicBezTo>
                  <a:pt x="-2200" y="1164887"/>
                  <a:pt x="342287" y="2396786"/>
                  <a:pt x="1834537" y="2619037"/>
                </a:cubicBezTo>
                <a:cubicBezTo>
                  <a:pt x="1059307" y="2287426"/>
                  <a:pt x="1084179" y="1698639"/>
                  <a:pt x="1123337" y="1509903"/>
                </a:cubicBezTo>
                <a:cubicBezTo>
                  <a:pt x="1131627" y="1291534"/>
                  <a:pt x="1206594" y="1163651"/>
                  <a:pt x="1148208" y="854795"/>
                </a:cubicBezTo>
                <a:cubicBezTo>
                  <a:pt x="993162" y="425993"/>
                  <a:pt x="76236" y="85902"/>
                  <a:pt x="1140391" y="0"/>
                </a:cubicBezTo>
                <a:close/>
              </a:path>
            </a:pathLst>
          </a:cu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1400" err="1">
              <a:solidFill>
                <a:schemeClr val="tx2"/>
              </a:solidFill>
            </a:endParaRPr>
          </a:p>
        </p:txBody>
      </p:sp>
      <p:sp>
        <p:nvSpPr>
          <p:cNvPr id="34" name="Freeform 33"/>
          <p:cNvSpPr/>
          <p:nvPr/>
        </p:nvSpPr>
        <p:spPr>
          <a:xfrm rot="17264471">
            <a:off x="5357183" y="3713492"/>
            <a:ext cx="2474570" cy="3533736"/>
          </a:xfrm>
          <a:custGeom>
            <a:avLst/>
            <a:gdLst>
              <a:gd name="connsiteX0" fmla="*/ 1134533 w 1828800"/>
              <a:gd name="connsiteY0" fmla="*/ 0 h 2607734"/>
              <a:gd name="connsiteX1" fmla="*/ 0 w 1828800"/>
              <a:gd name="connsiteY1" fmla="*/ 1007534 h 2607734"/>
              <a:gd name="connsiteX2" fmla="*/ 1828800 w 1828800"/>
              <a:gd name="connsiteY2" fmla="*/ 2607734 h 2607734"/>
              <a:gd name="connsiteX3" fmla="*/ 1117600 w 1828800"/>
              <a:gd name="connsiteY3" fmla="*/ 1498600 h 2607734"/>
              <a:gd name="connsiteX4" fmla="*/ 1337733 w 1828800"/>
              <a:gd name="connsiteY4" fmla="*/ 567267 h 2607734"/>
              <a:gd name="connsiteX5" fmla="*/ 1134533 w 1828800"/>
              <a:gd name="connsiteY5" fmla="*/ 0 h 2607734"/>
              <a:gd name="connsiteX0" fmla="*/ 1134533 w 1828800"/>
              <a:gd name="connsiteY0" fmla="*/ 0 h 2607734"/>
              <a:gd name="connsiteX1" fmla="*/ 0 w 1828800"/>
              <a:gd name="connsiteY1" fmla="*/ 1007534 h 2607734"/>
              <a:gd name="connsiteX2" fmla="*/ 1828800 w 1828800"/>
              <a:gd name="connsiteY2" fmla="*/ 2607734 h 2607734"/>
              <a:gd name="connsiteX3" fmla="*/ 1117600 w 1828800"/>
              <a:gd name="connsiteY3" fmla="*/ 1498600 h 2607734"/>
              <a:gd name="connsiteX4" fmla="*/ 1337733 w 1828800"/>
              <a:gd name="connsiteY4" fmla="*/ 567267 h 2607734"/>
              <a:gd name="connsiteX5" fmla="*/ 1134533 w 1828800"/>
              <a:gd name="connsiteY5" fmla="*/ 0 h 2607734"/>
              <a:gd name="connsiteX0" fmla="*/ 1135617 w 1829884"/>
              <a:gd name="connsiteY0" fmla="*/ 0 h 2607734"/>
              <a:gd name="connsiteX1" fmla="*/ 1084 w 1829884"/>
              <a:gd name="connsiteY1" fmla="*/ 1007534 h 2607734"/>
              <a:gd name="connsiteX2" fmla="*/ 1829884 w 1829884"/>
              <a:gd name="connsiteY2" fmla="*/ 2607734 h 2607734"/>
              <a:gd name="connsiteX3" fmla="*/ 1118684 w 1829884"/>
              <a:gd name="connsiteY3" fmla="*/ 1498600 h 2607734"/>
              <a:gd name="connsiteX4" fmla="*/ 1338817 w 1829884"/>
              <a:gd name="connsiteY4" fmla="*/ 567267 h 2607734"/>
              <a:gd name="connsiteX5" fmla="*/ 1135617 w 1829884"/>
              <a:gd name="connsiteY5" fmla="*/ 0 h 2607734"/>
              <a:gd name="connsiteX0" fmla="*/ 1154609 w 1848876"/>
              <a:gd name="connsiteY0" fmla="*/ 0 h 2607734"/>
              <a:gd name="connsiteX1" fmla="*/ 1026 w 1848876"/>
              <a:gd name="connsiteY1" fmla="*/ 1012296 h 2607734"/>
              <a:gd name="connsiteX2" fmla="*/ 1848876 w 1848876"/>
              <a:gd name="connsiteY2" fmla="*/ 2607734 h 2607734"/>
              <a:gd name="connsiteX3" fmla="*/ 1137676 w 1848876"/>
              <a:gd name="connsiteY3" fmla="*/ 1498600 h 2607734"/>
              <a:gd name="connsiteX4" fmla="*/ 1357809 w 1848876"/>
              <a:gd name="connsiteY4" fmla="*/ 567267 h 2607734"/>
              <a:gd name="connsiteX5" fmla="*/ 1154609 w 1848876"/>
              <a:gd name="connsiteY5" fmla="*/ 0 h 2607734"/>
              <a:gd name="connsiteX0" fmla="*/ 1154450 w 1848717"/>
              <a:gd name="connsiteY0" fmla="*/ 0 h 2607734"/>
              <a:gd name="connsiteX1" fmla="*/ 867 w 1848717"/>
              <a:gd name="connsiteY1" fmla="*/ 1012296 h 2607734"/>
              <a:gd name="connsiteX2" fmla="*/ 1848717 w 1848717"/>
              <a:gd name="connsiteY2" fmla="*/ 2607734 h 2607734"/>
              <a:gd name="connsiteX3" fmla="*/ 1137517 w 1848717"/>
              <a:gd name="connsiteY3" fmla="*/ 1498600 h 2607734"/>
              <a:gd name="connsiteX4" fmla="*/ 1357650 w 1848717"/>
              <a:gd name="connsiteY4" fmla="*/ 567267 h 2607734"/>
              <a:gd name="connsiteX5" fmla="*/ 1154450 w 1848717"/>
              <a:gd name="connsiteY5" fmla="*/ 0 h 2607734"/>
              <a:gd name="connsiteX0" fmla="*/ 1154450 w 1848717"/>
              <a:gd name="connsiteY0" fmla="*/ 0 h 2607734"/>
              <a:gd name="connsiteX1" fmla="*/ 867 w 1848717"/>
              <a:gd name="connsiteY1" fmla="*/ 1012296 h 2607734"/>
              <a:gd name="connsiteX2" fmla="*/ 1848717 w 1848717"/>
              <a:gd name="connsiteY2" fmla="*/ 2607734 h 2607734"/>
              <a:gd name="connsiteX3" fmla="*/ 1137517 w 1848717"/>
              <a:gd name="connsiteY3" fmla="*/ 1498600 h 2607734"/>
              <a:gd name="connsiteX4" fmla="*/ 1357650 w 1848717"/>
              <a:gd name="connsiteY4" fmla="*/ 567267 h 2607734"/>
              <a:gd name="connsiteX5" fmla="*/ 1154450 w 1848717"/>
              <a:gd name="connsiteY5" fmla="*/ 0 h 2607734"/>
              <a:gd name="connsiteX0" fmla="*/ 1154450 w 1848717"/>
              <a:gd name="connsiteY0" fmla="*/ 0 h 2607734"/>
              <a:gd name="connsiteX1" fmla="*/ 867 w 1848717"/>
              <a:gd name="connsiteY1" fmla="*/ 1012296 h 2607734"/>
              <a:gd name="connsiteX2" fmla="*/ 1848717 w 1848717"/>
              <a:gd name="connsiteY2" fmla="*/ 2607734 h 2607734"/>
              <a:gd name="connsiteX3" fmla="*/ 1137517 w 1848717"/>
              <a:gd name="connsiteY3" fmla="*/ 1498600 h 2607734"/>
              <a:gd name="connsiteX4" fmla="*/ 1357650 w 1848717"/>
              <a:gd name="connsiteY4" fmla="*/ 567267 h 2607734"/>
              <a:gd name="connsiteX5" fmla="*/ 1154450 w 1848717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343392 w 1834459"/>
              <a:gd name="connsiteY4" fmla="*/ 567267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192 w 1834459"/>
              <a:gd name="connsiteY0" fmla="*/ 0 h 2607734"/>
              <a:gd name="connsiteX1" fmla="*/ 897 w 1834459"/>
              <a:gd name="connsiteY1" fmla="*/ 1026584 h 2607734"/>
              <a:gd name="connsiteX2" fmla="*/ 1834459 w 1834459"/>
              <a:gd name="connsiteY2" fmla="*/ 2607734 h 2607734"/>
              <a:gd name="connsiteX3" fmla="*/ 1123259 w 1834459"/>
              <a:gd name="connsiteY3" fmla="*/ 1498600 h 2607734"/>
              <a:gd name="connsiteX4" fmla="*/ 1148130 w 1834459"/>
              <a:gd name="connsiteY4" fmla="*/ 843492 h 2607734"/>
              <a:gd name="connsiteX5" fmla="*/ 1140192 w 1834459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40270 w 1834537"/>
              <a:gd name="connsiteY0" fmla="*/ 0 h 2607734"/>
              <a:gd name="connsiteX1" fmla="*/ 975 w 1834537"/>
              <a:gd name="connsiteY1" fmla="*/ 1026584 h 2607734"/>
              <a:gd name="connsiteX2" fmla="*/ 1834537 w 1834537"/>
              <a:gd name="connsiteY2" fmla="*/ 2607734 h 2607734"/>
              <a:gd name="connsiteX3" fmla="*/ 1123337 w 1834537"/>
              <a:gd name="connsiteY3" fmla="*/ 1498600 h 2607734"/>
              <a:gd name="connsiteX4" fmla="*/ 1148208 w 1834537"/>
              <a:gd name="connsiteY4" fmla="*/ 843492 h 2607734"/>
              <a:gd name="connsiteX5" fmla="*/ 1140270 w 1834537"/>
              <a:gd name="connsiteY5" fmla="*/ 0 h 2607734"/>
              <a:gd name="connsiteX0" fmla="*/ 1138256 w 1834542"/>
              <a:gd name="connsiteY0" fmla="*/ 0 h 2620053"/>
              <a:gd name="connsiteX1" fmla="*/ 980 w 1834542"/>
              <a:gd name="connsiteY1" fmla="*/ 1038903 h 2620053"/>
              <a:gd name="connsiteX2" fmla="*/ 1834542 w 1834542"/>
              <a:gd name="connsiteY2" fmla="*/ 2620053 h 2620053"/>
              <a:gd name="connsiteX3" fmla="*/ 1123342 w 1834542"/>
              <a:gd name="connsiteY3" fmla="*/ 1510919 h 2620053"/>
              <a:gd name="connsiteX4" fmla="*/ 1148213 w 1834542"/>
              <a:gd name="connsiteY4" fmla="*/ 855811 h 2620053"/>
              <a:gd name="connsiteX5" fmla="*/ 1138256 w 1834542"/>
              <a:gd name="connsiteY5" fmla="*/ 0 h 2620053"/>
              <a:gd name="connsiteX0" fmla="*/ 1128566 w 1834569"/>
              <a:gd name="connsiteY0" fmla="*/ 0 h 2639350"/>
              <a:gd name="connsiteX1" fmla="*/ 1007 w 1834569"/>
              <a:gd name="connsiteY1" fmla="*/ 1058200 h 2639350"/>
              <a:gd name="connsiteX2" fmla="*/ 1834569 w 1834569"/>
              <a:gd name="connsiteY2" fmla="*/ 2639350 h 2639350"/>
              <a:gd name="connsiteX3" fmla="*/ 1123369 w 1834569"/>
              <a:gd name="connsiteY3" fmla="*/ 1530216 h 2639350"/>
              <a:gd name="connsiteX4" fmla="*/ 1148240 w 1834569"/>
              <a:gd name="connsiteY4" fmla="*/ 875108 h 2639350"/>
              <a:gd name="connsiteX5" fmla="*/ 1128566 w 1834569"/>
              <a:gd name="connsiteY5" fmla="*/ 0 h 2639350"/>
              <a:gd name="connsiteX0" fmla="*/ 1128566 w 1834569"/>
              <a:gd name="connsiteY0" fmla="*/ 0 h 2639350"/>
              <a:gd name="connsiteX1" fmla="*/ 1007 w 1834569"/>
              <a:gd name="connsiteY1" fmla="*/ 1058200 h 2639350"/>
              <a:gd name="connsiteX2" fmla="*/ 1834569 w 1834569"/>
              <a:gd name="connsiteY2" fmla="*/ 2639350 h 2639350"/>
              <a:gd name="connsiteX3" fmla="*/ 1123369 w 1834569"/>
              <a:gd name="connsiteY3" fmla="*/ 1530216 h 2639350"/>
              <a:gd name="connsiteX4" fmla="*/ 1148240 w 1834569"/>
              <a:gd name="connsiteY4" fmla="*/ 875108 h 2639350"/>
              <a:gd name="connsiteX5" fmla="*/ 1128566 w 1834569"/>
              <a:gd name="connsiteY5" fmla="*/ 0 h 2639350"/>
              <a:gd name="connsiteX0" fmla="*/ 1128551 w 1834554"/>
              <a:gd name="connsiteY0" fmla="*/ 0 h 2639350"/>
              <a:gd name="connsiteX1" fmla="*/ 992 w 1834554"/>
              <a:gd name="connsiteY1" fmla="*/ 1058200 h 2639350"/>
              <a:gd name="connsiteX2" fmla="*/ 1834554 w 1834554"/>
              <a:gd name="connsiteY2" fmla="*/ 2639350 h 2639350"/>
              <a:gd name="connsiteX3" fmla="*/ 1123354 w 1834554"/>
              <a:gd name="connsiteY3" fmla="*/ 1530216 h 2639350"/>
              <a:gd name="connsiteX4" fmla="*/ 1148225 w 1834554"/>
              <a:gd name="connsiteY4" fmla="*/ 875108 h 2639350"/>
              <a:gd name="connsiteX5" fmla="*/ 1128551 w 1834554"/>
              <a:gd name="connsiteY5" fmla="*/ 0 h 263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34554" h="2639350">
                <a:moveTo>
                  <a:pt x="1128551" y="0"/>
                </a:moveTo>
                <a:cubicBezTo>
                  <a:pt x="318180" y="54851"/>
                  <a:pt x="-20880" y="512805"/>
                  <a:pt x="992" y="1058200"/>
                </a:cubicBezTo>
                <a:cubicBezTo>
                  <a:pt x="-2183" y="1185200"/>
                  <a:pt x="342304" y="2417099"/>
                  <a:pt x="1834554" y="2639350"/>
                </a:cubicBezTo>
                <a:cubicBezTo>
                  <a:pt x="1059324" y="2307739"/>
                  <a:pt x="1084196" y="1718952"/>
                  <a:pt x="1123354" y="1530216"/>
                </a:cubicBezTo>
                <a:cubicBezTo>
                  <a:pt x="1131644" y="1311847"/>
                  <a:pt x="1206611" y="1183964"/>
                  <a:pt x="1148225" y="875108"/>
                </a:cubicBezTo>
                <a:cubicBezTo>
                  <a:pt x="993179" y="446306"/>
                  <a:pt x="85945" y="131282"/>
                  <a:pt x="1128551" y="0"/>
                </a:cubicBezTo>
                <a:close/>
              </a:path>
            </a:pathLst>
          </a:custGeom>
          <a:solidFill>
            <a:schemeClr val="accent4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ctr">
            <a:noAutofit/>
          </a:bodyPr>
          <a:lstStyle/>
          <a:p>
            <a:pPr algn="ctr"/>
            <a:endParaRPr lang="en-US" sz="1400" err="1">
              <a:solidFill>
                <a:schemeClr val="tx2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156925" y="2241047"/>
            <a:ext cx="137947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 </a:t>
            </a:r>
            <a:r>
              <a:rPr lang="en-US" sz="1100" b="1" dirty="0">
                <a:solidFill>
                  <a:schemeClr val="bg1"/>
                </a:solidFill>
              </a:rPr>
              <a:t>Showing proper care and support for employees 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11414" y="1938973"/>
            <a:ext cx="141732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Technology -breaches in times of stress 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511790" y="4291974"/>
            <a:ext cx="1238925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 </a:t>
            </a:r>
            <a:r>
              <a:rPr lang="en-US" sz="1200" b="1" dirty="0">
                <a:solidFill>
                  <a:schemeClr val="bg1"/>
                </a:solidFill>
              </a:rPr>
              <a:t>Changing regulatory landscape 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452943" y="5937730"/>
            <a:ext cx="1825943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</a:rPr>
              <a:t> </a:t>
            </a:r>
            <a:r>
              <a:rPr lang="en-US" sz="1100" b="1" dirty="0">
                <a:solidFill>
                  <a:schemeClr val="bg1"/>
                </a:solidFill>
              </a:rPr>
              <a:t>Intense financial stress 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752773" y="4280416"/>
            <a:ext cx="1093887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Supply chains / distribution  of services and products 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121232" y="3180253"/>
            <a:ext cx="2025942" cy="132343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 </a:t>
            </a:r>
          </a:p>
          <a:p>
            <a:pPr algn="ctr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Covid-19</a:t>
            </a:r>
          </a:p>
          <a:p>
            <a:pPr algn="ctr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Challenges</a:t>
            </a:r>
          </a:p>
          <a:p>
            <a:pPr algn="ctr"/>
            <a:r>
              <a:rPr lang="en-US" sz="2400" b="1" dirty="0">
                <a:latin typeface="+mj-lt"/>
                <a:cs typeface="Times New Roman" pitchFamily="18" charset="0"/>
              </a:rPr>
              <a:t>   </a:t>
            </a:r>
            <a:endParaRPr lang="en-US" sz="2400" dirty="0"/>
          </a:p>
        </p:txBody>
      </p:sp>
      <p:sp>
        <p:nvSpPr>
          <p:cNvPr id="38" name="Freeform 62"/>
          <p:cNvSpPr>
            <a:spLocks noChangeAspect="1" noEditPoints="1"/>
          </p:cNvSpPr>
          <p:nvPr/>
        </p:nvSpPr>
        <p:spPr bwMode="auto">
          <a:xfrm>
            <a:off x="9266230" y="1270231"/>
            <a:ext cx="445360" cy="411687"/>
          </a:xfrm>
          <a:custGeom>
            <a:avLst/>
            <a:gdLst>
              <a:gd name="T0" fmla="*/ 33 w 195"/>
              <a:gd name="T1" fmla="*/ 62 h 180"/>
              <a:gd name="T2" fmla="*/ 74 w 195"/>
              <a:gd name="T3" fmla="*/ 18 h 180"/>
              <a:gd name="T4" fmla="*/ 102 w 195"/>
              <a:gd name="T5" fmla="*/ 45 h 180"/>
              <a:gd name="T6" fmla="*/ 61 w 195"/>
              <a:gd name="T7" fmla="*/ 88 h 180"/>
              <a:gd name="T8" fmla="*/ 33 w 195"/>
              <a:gd name="T9" fmla="*/ 62 h 180"/>
              <a:gd name="T10" fmla="*/ 107 w 195"/>
              <a:gd name="T11" fmla="*/ 41 h 180"/>
              <a:gd name="T12" fmla="*/ 114 w 195"/>
              <a:gd name="T13" fmla="*/ 41 h 180"/>
              <a:gd name="T14" fmla="*/ 117 w 195"/>
              <a:gd name="T15" fmla="*/ 38 h 180"/>
              <a:gd name="T16" fmla="*/ 117 w 195"/>
              <a:gd name="T17" fmla="*/ 30 h 180"/>
              <a:gd name="T18" fmla="*/ 87 w 195"/>
              <a:gd name="T19" fmla="*/ 2 h 180"/>
              <a:gd name="T20" fmla="*/ 80 w 195"/>
              <a:gd name="T21" fmla="*/ 3 h 180"/>
              <a:gd name="T22" fmla="*/ 77 w 195"/>
              <a:gd name="T23" fmla="*/ 6 h 180"/>
              <a:gd name="T24" fmla="*/ 77 w 195"/>
              <a:gd name="T25" fmla="*/ 13 h 180"/>
              <a:gd name="T26" fmla="*/ 107 w 195"/>
              <a:gd name="T27" fmla="*/ 41 h 180"/>
              <a:gd name="T28" fmla="*/ 47 w 195"/>
              <a:gd name="T29" fmla="*/ 104 h 180"/>
              <a:gd name="T30" fmla="*/ 55 w 195"/>
              <a:gd name="T31" fmla="*/ 104 h 180"/>
              <a:gd name="T32" fmla="*/ 58 w 195"/>
              <a:gd name="T33" fmla="*/ 101 h 180"/>
              <a:gd name="T34" fmla="*/ 57 w 195"/>
              <a:gd name="T35" fmla="*/ 93 h 180"/>
              <a:gd name="T36" fmla="*/ 28 w 195"/>
              <a:gd name="T37" fmla="*/ 65 h 180"/>
              <a:gd name="T38" fmla="*/ 20 w 195"/>
              <a:gd name="T39" fmla="*/ 66 h 180"/>
              <a:gd name="T40" fmla="*/ 17 w 195"/>
              <a:gd name="T41" fmla="*/ 69 h 180"/>
              <a:gd name="T42" fmla="*/ 18 w 195"/>
              <a:gd name="T43" fmla="*/ 76 h 180"/>
              <a:gd name="T44" fmla="*/ 47 w 195"/>
              <a:gd name="T45" fmla="*/ 104 h 180"/>
              <a:gd name="T46" fmla="*/ 80 w 195"/>
              <a:gd name="T47" fmla="*/ 77 h 180"/>
              <a:gd name="T48" fmla="*/ 177 w 195"/>
              <a:gd name="T49" fmla="*/ 169 h 180"/>
              <a:gd name="T50" fmla="*/ 189 w 195"/>
              <a:gd name="T51" fmla="*/ 171 h 180"/>
              <a:gd name="T52" fmla="*/ 193 w 195"/>
              <a:gd name="T53" fmla="*/ 167 h 180"/>
              <a:gd name="T54" fmla="*/ 190 w 195"/>
              <a:gd name="T55" fmla="*/ 156 h 180"/>
              <a:gd name="T56" fmla="*/ 92 w 195"/>
              <a:gd name="T57" fmla="*/ 64 h 180"/>
              <a:gd name="T58" fmla="*/ 80 w 195"/>
              <a:gd name="T59" fmla="*/ 77 h 180"/>
              <a:gd name="T60" fmla="*/ 113 w 195"/>
              <a:gd name="T61" fmla="*/ 168 h 180"/>
              <a:gd name="T62" fmla="*/ 111 w 195"/>
              <a:gd name="T63" fmla="*/ 166 h 180"/>
              <a:gd name="T64" fmla="*/ 3 w 195"/>
              <a:gd name="T65" fmla="*/ 166 h 180"/>
              <a:gd name="T66" fmla="*/ 0 w 195"/>
              <a:gd name="T67" fmla="*/ 168 h 180"/>
              <a:gd name="T68" fmla="*/ 0 w 195"/>
              <a:gd name="T69" fmla="*/ 178 h 180"/>
              <a:gd name="T70" fmla="*/ 3 w 195"/>
              <a:gd name="T71" fmla="*/ 180 h 180"/>
              <a:gd name="T72" fmla="*/ 111 w 195"/>
              <a:gd name="T73" fmla="*/ 180 h 180"/>
              <a:gd name="T74" fmla="*/ 113 w 195"/>
              <a:gd name="T75" fmla="*/ 178 h 180"/>
              <a:gd name="T76" fmla="*/ 113 w 195"/>
              <a:gd name="T77" fmla="*/ 168 h 180"/>
              <a:gd name="T78" fmla="*/ 25 w 195"/>
              <a:gd name="T79" fmla="*/ 148 h 180"/>
              <a:gd name="T80" fmla="*/ 89 w 195"/>
              <a:gd name="T81" fmla="*/ 148 h 180"/>
              <a:gd name="T82" fmla="*/ 96 w 195"/>
              <a:gd name="T83" fmla="*/ 154 h 180"/>
              <a:gd name="T84" fmla="*/ 96 w 195"/>
              <a:gd name="T85" fmla="*/ 160 h 180"/>
              <a:gd name="T86" fmla="*/ 17 w 195"/>
              <a:gd name="T87" fmla="*/ 160 h 180"/>
              <a:gd name="T88" fmla="*/ 17 w 195"/>
              <a:gd name="T89" fmla="*/ 154 h 180"/>
              <a:gd name="T90" fmla="*/ 25 w 195"/>
              <a:gd name="T91" fmla="*/ 148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95" h="180">
                <a:moveTo>
                  <a:pt x="33" y="62"/>
                </a:moveTo>
                <a:cubicBezTo>
                  <a:pt x="74" y="18"/>
                  <a:pt x="74" y="18"/>
                  <a:pt x="74" y="18"/>
                </a:cubicBezTo>
                <a:cubicBezTo>
                  <a:pt x="102" y="45"/>
                  <a:pt x="102" y="45"/>
                  <a:pt x="102" y="45"/>
                </a:cubicBezTo>
                <a:cubicBezTo>
                  <a:pt x="61" y="88"/>
                  <a:pt x="61" y="88"/>
                  <a:pt x="61" y="88"/>
                </a:cubicBezTo>
                <a:lnTo>
                  <a:pt x="33" y="62"/>
                </a:lnTo>
                <a:close/>
                <a:moveTo>
                  <a:pt x="107" y="41"/>
                </a:moveTo>
                <a:cubicBezTo>
                  <a:pt x="109" y="43"/>
                  <a:pt x="112" y="43"/>
                  <a:pt x="114" y="41"/>
                </a:cubicBezTo>
                <a:cubicBezTo>
                  <a:pt x="117" y="38"/>
                  <a:pt x="117" y="38"/>
                  <a:pt x="117" y="38"/>
                </a:cubicBezTo>
                <a:cubicBezTo>
                  <a:pt x="119" y="35"/>
                  <a:pt x="119" y="32"/>
                  <a:pt x="117" y="30"/>
                </a:cubicBezTo>
                <a:cubicBezTo>
                  <a:pt x="87" y="2"/>
                  <a:pt x="87" y="2"/>
                  <a:pt x="87" y="2"/>
                </a:cubicBezTo>
                <a:cubicBezTo>
                  <a:pt x="85" y="0"/>
                  <a:pt x="82" y="0"/>
                  <a:pt x="80" y="3"/>
                </a:cubicBezTo>
                <a:cubicBezTo>
                  <a:pt x="77" y="6"/>
                  <a:pt x="77" y="6"/>
                  <a:pt x="77" y="6"/>
                </a:cubicBezTo>
                <a:cubicBezTo>
                  <a:pt x="75" y="8"/>
                  <a:pt x="75" y="11"/>
                  <a:pt x="77" y="13"/>
                </a:cubicBezTo>
                <a:lnTo>
                  <a:pt x="107" y="41"/>
                </a:lnTo>
                <a:close/>
                <a:moveTo>
                  <a:pt x="47" y="104"/>
                </a:moveTo>
                <a:cubicBezTo>
                  <a:pt x="49" y="106"/>
                  <a:pt x="53" y="106"/>
                  <a:pt x="55" y="104"/>
                </a:cubicBezTo>
                <a:cubicBezTo>
                  <a:pt x="58" y="101"/>
                  <a:pt x="58" y="101"/>
                  <a:pt x="58" y="101"/>
                </a:cubicBezTo>
                <a:cubicBezTo>
                  <a:pt x="60" y="99"/>
                  <a:pt x="60" y="95"/>
                  <a:pt x="57" y="93"/>
                </a:cubicBezTo>
                <a:cubicBezTo>
                  <a:pt x="28" y="65"/>
                  <a:pt x="28" y="65"/>
                  <a:pt x="28" y="65"/>
                </a:cubicBezTo>
                <a:cubicBezTo>
                  <a:pt x="26" y="63"/>
                  <a:pt x="22" y="64"/>
                  <a:pt x="20" y="66"/>
                </a:cubicBezTo>
                <a:cubicBezTo>
                  <a:pt x="17" y="69"/>
                  <a:pt x="17" y="69"/>
                  <a:pt x="17" y="69"/>
                </a:cubicBezTo>
                <a:cubicBezTo>
                  <a:pt x="15" y="71"/>
                  <a:pt x="15" y="74"/>
                  <a:pt x="18" y="76"/>
                </a:cubicBezTo>
                <a:lnTo>
                  <a:pt x="47" y="104"/>
                </a:lnTo>
                <a:close/>
                <a:moveTo>
                  <a:pt x="80" y="77"/>
                </a:moveTo>
                <a:cubicBezTo>
                  <a:pt x="177" y="169"/>
                  <a:pt x="177" y="169"/>
                  <a:pt x="177" y="169"/>
                </a:cubicBezTo>
                <a:cubicBezTo>
                  <a:pt x="181" y="172"/>
                  <a:pt x="186" y="174"/>
                  <a:pt x="189" y="171"/>
                </a:cubicBezTo>
                <a:cubicBezTo>
                  <a:pt x="193" y="167"/>
                  <a:pt x="193" y="167"/>
                  <a:pt x="193" y="167"/>
                </a:cubicBezTo>
                <a:cubicBezTo>
                  <a:pt x="195" y="164"/>
                  <a:pt x="194" y="159"/>
                  <a:pt x="190" y="156"/>
                </a:cubicBezTo>
                <a:cubicBezTo>
                  <a:pt x="92" y="64"/>
                  <a:pt x="92" y="64"/>
                  <a:pt x="92" y="64"/>
                </a:cubicBezTo>
                <a:lnTo>
                  <a:pt x="80" y="77"/>
                </a:lnTo>
                <a:close/>
                <a:moveTo>
                  <a:pt x="113" y="168"/>
                </a:moveTo>
                <a:cubicBezTo>
                  <a:pt x="113" y="167"/>
                  <a:pt x="112" y="166"/>
                  <a:pt x="111" y="166"/>
                </a:cubicBezTo>
                <a:cubicBezTo>
                  <a:pt x="3" y="166"/>
                  <a:pt x="3" y="166"/>
                  <a:pt x="3" y="166"/>
                </a:cubicBezTo>
                <a:cubicBezTo>
                  <a:pt x="1" y="166"/>
                  <a:pt x="0" y="167"/>
                  <a:pt x="0" y="168"/>
                </a:cubicBezTo>
                <a:cubicBezTo>
                  <a:pt x="0" y="178"/>
                  <a:pt x="0" y="178"/>
                  <a:pt x="0" y="178"/>
                </a:cubicBezTo>
                <a:cubicBezTo>
                  <a:pt x="0" y="179"/>
                  <a:pt x="1" y="180"/>
                  <a:pt x="3" y="180"/>
                </a:cubicBezTo>
                <a:cubicBezTo>
                  <a:pt x="111" y="180"/>
                  <a:pt x="111" y="180"/>
                  <a:pt x="111" y="180"/>
                </a:cubicBezTo>
                <a:cubicBezTo>
                  <a:pt x="112" y="180"/>
                  <a:pt x="113" y="179"/>
                  <a:pt x="113" y="178"/>
                </a:cubicBezTo>
                <a:lnTo>
                  <a:pt x="113" y="168"/>
                </a:lnTo>
                <a:close/>
                <a:moveTo>
                  <a:pt x="25" y="148"/>
                </a:moveTo>
                <a:cubicBezTo>
                  <a:pt x="89" y="148"/>
                  <a:pt x="89" y="148"/>
                  <a:pt x="89" y="148"/>
                </a:cubicBezTo>
                <a:cubicBezTo>
                  <a:pt x="92" y="148"/>
                  <a:pt x="95" y="151"/>
                  <a:pt x="96" y="154"/>
                </a:cubicBezTo>
                <a:cubicBezTo>
                  <a:pt x="96" y="160"/>
                  <a:pt x="96" y="160"/>
                  <a:pt x="96" y="160"/>
                </a:cubicBezTo>
                <a:cubicBezTo>
                  <a:pt x="17" y="160"/>
                  <a:pt x="17" y="160"/>
                  <a:pt x="17" y="160"/>
                </a:cubicBezTo>
                <a:cubicBezTo>
                  <a:pt x="17" y="154"/>
                  <a:pt x="17" y="154"/>
                  <a:pt x="17" y="154"/>
                </a:cubicBezTo>
                <a:cubicBezTo>
                  <a:pt x="18" y="151"/>
                  <a:pt x="21" y="148"/>
                  <a:pt x="25" y="1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16"/>
          <p:cNvSpPr>
            <a:spLocks noChangeAspect="1"/>
          </p:cNvSpPr>
          <p:nvPr/>
        </p:nvSpPr>
        <p:spPr bwMode="auto">
          <a:xfrm rot="18900000">
            <a:off x="1922644" y="1547610"/>
            <a:ext cx="437695" cy="434745"/>
          </a:xfrm>
          <a:custGeom>
            <a:avLst/>
            <a:gdLst>
              <a:gd name="T0" fmla="*/ 212 w 212"/>
              <a:gd name="T1" fmla="*/ 105 h 210"/>
              <a:gd name="T2" fmla="*/ 212 w 212"/>
              <a:gd name="T3" fmla="*/ 105 h 210"/>
              <a:gd name="T4" fmla="*/ 212 w 212"/>
              <a:gd name="T5" fmla="*/ 105 h 210"/>
              <a:gd name="T6" fmla="*/ 212 w 212"/>
              <a:gd name="T7" fmla="*/ 105 h 210"/>
              <a:gd name="T8" fmla="*/ 198 w 212"/>
              <a:gd name="T9" fmla="*/ 97 h 210"/>
              <a:gd name="T10" fmla="*/ 153 w 212"/>
              <a:gd name="T11" fmla="*/ 93 h 210"/>
              <a:gd name="T12" fmla="*/ 140 w 212"/>
              <a:gd name="T13" fmla="*/ 77 h 210"/>
              <a:gd name="T14" fmla="*/ 146 w 212"/>
              <a:gd name="T15" fmla="*/ 70 h 210"/>
              <a:gd name="T16" fmla="*/ 140 w 212"/>
              <a:gd name="T17" fmla="*/ 64 h 210"/>
              <a:gd name="T18" fmla="*/ 139 w 212"/>
              <a:gd name="T19" fmla="*/ 64 h 210"/>
              <a:gd name="T20" fmla="*/ 139 w 212"/>
              <a:gd name="T21" fmla="*/ 64 h 210"/>
              <a:gd name="T22" fmla="*/ 131 w 212"/>
              <a:gd name="T23" fmla="*/ 64 h 210"/>
              <a:gd name="T24" fmla="*/ 117 w 212"/>
              <a:gd name="T25" fmla="*/ 45 h 210"/>
              <a:gd name="T26" fmla="*/ 117 w 212"/>
              <a:gd name="T27" fmla="*/ 45 h 210"/>
              <a:gd name="T28" fmla="*/ 123 w 212"/>
              <a:gd name="T29" fmla="*/ 39 h 210"/>
              <a:gd name="T30" fmla="*/ 118 w 212"/>
              <a:gd name="T31" fmla="*/ 33 h 210"/>
              <a:gd name="T32" fmla="*/ 118 w 212"/>
              <a:gd name="T33" fmla="*/ 33 h 210"/>
              <a:gd name="T34" fmla="*/ 108 w 212"/>
              <a:gd name="T35" fmla="*/ 33 h 210"/>
              <a:gd name="T36" fmla="*/ 101 w 212"/>
              <a:gd name="T37" fmla="*/ 24 h 210"/>
              <a:gd name="T38" fmla="*/ 89 w 212"/>
              <a:gd name="T39" fmla="*/ 7 h 210"/>
              <a:gd name="T40" fmla="*/ 77 w 212"/>
              <a:gd name="T41" fmla="*/ 0 h 210"/>
              <a:gd name="T42" fmla="*/ 67 w 212"/>
              <a:gd name="T43" fmla="*/ 0 h 210"/>
              <a:gd name="T44" fmla="*/ 86 w 212"/>
              <a:gd name="T45" fmla="*/ 45 h 210"/>
              <a:gd name="T46" fmla="*/ 94 w 212"/>
              <a:gd name="T47" fmla="*/ 64 h 210"/>
              <a:gd name="T48" fmla="*/ 98 w 212"/>
              <a:gd name="T49" fmla="*/ 85 h 210"/>
              <a:gd name="T50" fmla="*/ 80 w 212"/>
              <a:gd name="T51" fmla="*/ 95 h 210"/>
              <a:gd name="T52" fmla="*/ 36 w 212"/>
              <a:gd name="T53" fmla="*/ 97 h 210"/>
              <a:gd name="T54" fmla="*/ 14 w 212"/>
              <a:gd name="T55" fmla="*/ 69 h 210"/>
              <a:gd name="T56" fmla="*/ 0 w 212"/>
              <a:gd name="T57" fmla="*/ 67 h 210"/>
              <a:gd name="T58" fmla="*/ 9 w 212"/>
              <a:gd name="T59" fmla="*/ 101 h 210"/>
              <a:gd name="T60" fmla="*/ 8 w 212"/>
              <a:gd name="T61" fmla="*/ 101 h 210"/>
              <a:gd name="T62" fmla="*/ 4 w 212"/>
              <a:gd name="T63" fmla="*/ 105 h 210"/>
              <a:gd name="T64" fmla="*/ 8 w 212"/>
              <a:gd name="T65" fmla="*/ 110 h 210"/>
              <a:gd name="T66" fmla="*/ 9 w 212"/>
              <a:gd name="T67" fmla="*/ 110 h 210"/>
              <a:gd name="T68" fmla="*/ 0 w 212"/>
              <a:gd name="T69" fmla="*/ 143 h 210"/>
              <a:gd name="T70" fmla="*/ 14 w 212"/>
              <a:gd name="T71" fmla="*/ 141 h 210"/>
              <a:gd name="T72" fmla="*/ 36 w 212"/>
              <a:gd name="T73" fmla="*/ 112 h 210"/>
              <a:gd name="T74" fmla="*/ 80 w 212"/>
              <a:gd name="T75" fmla="*/ 114 h 210"/>
              <a:gd name="T76" fmla="*/ 98 w 212"/>
              <a:gd name="T77" fmla="*/ 124 h 210"/>
              <a:gd name="T78" fmla="*/ 94 w 212"/>
              <a:gd name="T79" fmla="*/ 145 h 210"/>
              <a:gd name="T80" fmla="*/ 86 w 212"/>
              <a:gd name="T81" fmla="*/ 165 h 210"/>
              <a:gd name="T82" fmla="*/ 67 w 212"/>
              <a:gd name="T83" fmla="*/ 210 h 210"/>
              <a:gd name="T84" fmla="*/ 77 w 212"/>
              <a:gd name="T85" fmla="*/ 210 h 210"/>
              <a:gd name="T86" fmla="*/ 89 w 212"/>
              <a:gd name="T87" fmla="*/ 202 h 210"/>
              <a:gd name="T88" fmla="*/ 101 w 212"/>
              <a:gd name="T89" fmla="*/ 186 h 210"/>
              <a:gd name="T90" fmla="*/ 108 w 212"/>
              <a:gd name="T91" fmla="*/ 177 h 210"/>
              <a:gd name="T92" fmla="*/ 118 w 212"/>
              <a:gd name="T93" fmla="*/ 177 h 210"/>
              <a:gd name="T94" fmla="*/ 118 w 212"/>
              <a:gd name="T95" fmla="*/ 177 h 210"/>
              <a:gd name="T96" fmla="*/ 123 w 212"/>
              <a:gd name="T97" fmla="*/ 171 h 210"/>
              <a:gd name="T98" fmla="*/ 117 w 212"/>
              <a:gd name="T99" fmla="*/ 165 h 210"/>
              <a:gd name="T100" fmla="*/ 117 w 212"/>
              <a:gd name="T101" fmla="*/ 165 h 210"/>
              <a:gd name="T102" fmla="*/ 131 w 212"/>
              <a:gd name="T103" fmla="*/ 145 h 210"/>
              <a:gd name="T104" fmla="*/ 141 w 212"/>
              <a:gd name="T105" fmla="*/ 145 h 210"/>
              <a:gd name="T106" fmla="*/ 141 w 212"/>
              <a:gd name="T107" fmla="*/ 145 h 210"/>
              <a:gd name="T108" fmla="*/ 146 w 212"/>
              <a:gd name="T109" fmla="*/ 139 h 210"/>
              <a:gd name="T110" fmla="*/ 140 w 212"/>
              <a:gd name="T111" fmla="*/ 133 h 210"/>
              <a:gd name="T112" fmla="*/ 153 w 212"/>
              <a:gd name="T113" fmla="*/ 116 h 210"/>
              <a:gd name="T114" fmla="*/ 198 w 212"/>
              <a:gd name="T115" fmla="*/ 112 h 210"/>
              <a:gd name="T116" fmla="*/ 212 w 212"/>
              <a:gd name="T117" fmla="*/ 105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2" h="210">
                <a:moveTo>
                  <a:pt x="212" y="105"/>
                </a:moveTo>
                <a:cubicBezTo>
                  <a:pt x="212" y="105"/>
                  <a:pt x="212" y="105"/>
                  <a:pt x="212" y="105"/>
                </a:cubicBezTo>
                <a:cubicBezTo>
                  <a:pt x="212" y="105"/>
                  <a:pt x="212" y="105"/>
                  <a:pt x="212" y="105"/>
                </a:cubicBezTo>
                <a:cubicBezTo>
                  <a:pt x="212" y="105"/>
                  <a:pt x="212" y="105"/>
                  <a:pt x="212" y="105"/>
                </a:cubicBezTo>
                <a:cubicBezTo>
                  <a:pt x="212" y="102"/>
                  <a:pt x="207" y="99"/>
                  <a:pt x="198" y="97"/>
                </a:cubicBezTo>
                <a:cubicBezTo>
                  <a:pt x="189" y="95"/>
                  <a:pt x="174" y="94"/>
                  <a:pt x="153" y="93"/>
                </a:cubicBezTo>
                <a:cubicBezTo>
                  <a:pt x="149" y="89"/>
                  <a:pt x="145" y="83"/>
                  <a:pt x="140" y="77"/>
                </a:cubicBezTo>
                <a:cubicBezTo>
                  <a:pt x="143" y="76"/>
                  <a:pt x="146" y="74"/>
                  <a:pt x="146" y="70"/>
                </a:cubicBezTo>
                <a:cubicBezTo>
                  <a:pt x="146" y="67"/>
                  <a:pt x="143" y="64"/>
                  <a:pt x="140" y="64"/>
                </a:cubicBezTo>
                <a:cubicBezTo>
                  <a:pt x="140" y="64"/>
                  <a:pt x="139" y="64"/>
                  <a:pt x="139" y="64"/>
                </a:cubicBezTo>
                <a:cubicBezTo>
                  <a:pt x="139" y="64"/>
                  <a:pt x="139" y="64"/>
                  <a:pt x="139" y="64"/>
                </a:cubicBezTo>
                <a:cubicBezTo>
                  <a:pt x="131" y="64"/>
                  <a:pt x="131" y="64"/>
                  <a:pt x="131" y="64"/>
                </a:cubicBezTo>
                <a:cubicBezTo>
                  <a:pt x="117" y="45"/>
                  <a:pt x="117" y="45"/>
                  <a:pt x="117" y="45"/>
                </a:cubicBezTo>
                <a:cubicBezTo>
                  <a:pt x="117" y="45"/>
                  <a:pt x="117" y="45"/>
                  <a:pt x="117" y="45"/>
                </a:cubicBezTo>
                <a:cubicBezTo>
                  <a:pt x="121" y="45"/>
                  <a:pt x="123" y="42"/>
                  <a:pt x="123" y="39"/>
                </a:cubicBezTo>
                <a:cubicBezTo>
                  <a:pt x="123" y="36"/>
                  <a:pt x="121" y="33"/>
                  <a:pt x="118" y="33"/>
                </a:cubicBezTo>
                <a:cubicBezTo>
                  <a:pt x="118" y="33"/>
                  <a:pt x="118" y="33"/>
                  <a:pt x="118" y="33"/>
                </a:cubicBezTo>
                <a:cubicBezTo>
                  <a:pt x="108" y="33"/>
                  <a:pt x="108" y="33"/>
                  <a:pt x="108" y="33"/>
                </a:cubicBezTo>
                <a:cubicBezTo>
                  <a:pt x="101" y="24"/>
                  <a:pt x="101" y="24"/>
                  <a:pt x="101" y="24"/>
                </a:cubicBezTo>
                <a:cubicBezTo>
                  <a:pt x="97" y="18"/>
                  <a:pt x="93" y="13"/>
                  <a:pt x="89" y="7"/>
                </a:cubicBezTo>
                <a:cubicBezTo>
                  <a:pt x="85" y="2"/>
                  <a:pt x="81" y="0"/>
                  <a:pt x="7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72" y="13"/>
                  <a:pt x="79" y="28"/>
                  <a:pt x="86" y="45"/>
                </a:cubicBezTo>
                <a:cubicBezTo>
                  <a:pt x="88" y="51"/>
                  <a:pt x="91" y="58"/>
                  <a:pt x="94" y="64"/>
                </a:cubicBezTo>
                <a:cubicBezTo>
                  <a:pt x="97" y="73"/>
                  <a:pt x="98" y="80"/>
                  <a:pt x="98" y="85"/>
                </a:cubicBezTo>
                <a:cubicBezTo>
                  <a:pt x="98" y="92"/>
                  <a:pt x="92" y="95"/>
                  <a:pt x="80" y="95"/>
                </a:cubicBezTo>
                <a:cubicBezTo>
                  <a:pt x="36" y="97"/>
                  <a:pt x="36" y="97"/>
                  <a:pt x="36" y="97"/>
                </a:cubicBezTo>
                <a:cubicBezTo>
                  <a:pt x="14" y="69"/>
                  <a:pt x="14" y="69"/>
                  <a:pt x="14" y="69"/>
                </a:cubicBezTo>
                <a:cubicBezTo>
                  <a:pt x="12" y="69"/>
                  <a:pt x="8" y="68"/>
                  <a:pt x="0" y="67"/>
                </a:cubicBezTo>
                <a:cubicBezTo>
                  <a:pt x="9" y="101"/>
                  <a:pt x="9" y="101"/>
                  <a:pt x="9" y="101"/>
                </a:cubicBezTo>
                <a:cubicBezTo>
                  <a:pt x="9" y="101"/>
                  <a:pt x="8" y="101"/>
                  <a:pt x="8" y="101"/>
                </a:cubicBezTo>
                <a:cubicBezTo>
                  <a:pt x="6" y="101"/>
                  <a:pt x="4" y="103"/>
                  <a:pt x="4" y="105"/>
                </a:cubicBezTo>
                <a:cubicBezTo>
                  <a:pt x="4" y="108"/>
                  <a:pt x="6" y="110"/>
                  <a:pt x="8" y="110"/>
                </a:cubicBezTo>
                <a:cubicBezTo>
                  <a:pt x="8" y="110"/>
                  <a:pt x="8" y="110"/>
                  <a:pt x="9" y="110"/>
                </a:cubicBezTo>
                <a:cubicBezTo>
                  <a:pt x="0" y="143"/>
                  <a:pt x="0" y="143"/>
                  <a:pt x="0" y="143"/>
                </a:cubicBezTo>
                <a:cubicBezTo>
                  <a:pt x="8" y="142"/>
                  <a:pt x="12" y="141"/>
                  <a:pt x="14" y="141"/>
                </a:cubicBezTo>
                <a:cubicBezTo>
                  <a:pt x="36" y="112"/>
                  <a:pt x="36" y="112"/>
                  <a:pt x="36" y="112"/>
                </a:cubicBezTo>
                <a:cubicBezTo>
                  <a:pt x="80" y="114"/>
                  <a:pt x="80" y="114"/>
                  <a:pt x="80" y="114"/>
                </a:cubicBezTo>
                <a:cubicBezTo>
                  <a:pt x="92" y="114"/>
                  <a:pt x="98" y="118"/>
                  <a:pt x="98" y="124"/>
                </a:cubicBezTo>
                <a:cubicBezTo>
                  <a:pt x="98" y="130"/>
                  <a:pt x="97" y="137"/>
                  <a:pt x="94" y="145"/>
                </a:cubicBezTo>
                <a:cubicBezTo>
                  <a:pt x="91" y="152"/>
                  <a:pt x="88" y="158"/>
                  <a:pt x="86" y="165"/>
                </a:cubicBezTo>
                <a:cubicBezTo>
                  <a:pt x="79" y="182"/>
                  <a:pt x="72" y="197"/>
                  <a:pt x="67" y="210"/>
                </a:cubicBezTo>
                <a:cubicBezTo>
                  <a:pt x="77" y="210"/>
                  <a:pt x="77" y="210"/>
                  <a:pt x="77" y="210"/>
                </a:cubicBezTo>
                <a:cubicBezTo>
                  <a:pt x="81" y="210"/>
                  <a:pt x="85" y="207"/>
                  <a:pt x="89" y="202"/>
                </a:cubicBezTo>
                <a:cubicBezTo>
                  <a:pt x="93" y="197"/>
                  <a:pt x="97" y="192"/>
                  <a:pt x="101" y="186"/>
                </a:cubicBezTo>
                <a:cubicBezTo>
                  <a:pt x="108" y="177"/>
                  <a:pt x="108" y="177"/>
                  <a:pt x="108" y="177"/>
                </a:cubicBezTo>
                <a:cubicBezTo>
                  <a:pt x="118" y="177"/>
                  <a:pt x="118" y="177"/>
                  <a:pt x="118" y="177"/>
                </a:cubicBezTo>
                <a:cubicBezTo>
                  <a:pt x="118" y="177"/>
                  <a:pt x="118" y="177"/>
                  <a:pt x="118" y="177"/>
                </a:cubicBezTo>
                <a:cubicBezTo>
                  <a:pt x="121" y="177"/>
                  <a:pt x="123" y="174"/>
                  <a:pt x="123" y="171"/>
                </a:cubicBezTo>
                <a:cubicBezTo>
                  <a:pt x="123" y="167"/>
                  <a:pt x="121" y="165"/>
                  <a:pt x="117" y="165"/>
                </a:cubicBezTo>
                <a:cubicBezTo>
                  <a:pt x="117" y="165"/>
                  <a:pt x="117" y="165"/>
                  <a:pt x="117" y="165"/>
                </a:cubicBezTo>
                <a:cubicBezTo>
                  <a:pt x="131" y="145"/>
                  <a:pt x="131" y="145"/>
                  <a:pt x="131" y="145"/>
                </a:cubicBezTo>
                <a:cubicBezTo>
                  <a:pt x="141" y="145"/>
                  <a:pt x="141" y="145"/>
                  <a:pt x="141" y="145"/>
                </a:cubicBezTo>
                <a:cubicBezTo>
                  <a:pt x="141" y="145"/>
                  <a:pt x="141" y="145"/>
                  <a:pt x="141" y="145"/>
                </a:cubicBezTo>
                <a:cubicBezTo>
                  <a:pt x="144" y="145"/>
                  <a:pt x="146" y="142"/>
                  <a:pt x="146" y="139"/>
                </a:cubicBezTo>
                <a:cubicBezTo>
                  <a:pt x="146" y="136"/>
                  <a:pt x="143" y="133"/>
                  <a:pt x="140" y="133"/>
                </a:cubicBezTo>
                <a:cubicBezTo>
                  <a:pt x="145" y="127"/>
                  <a:pt x="149" y="121"/>
                  <a:pt x="153" y="116"/>
                </a:cubicBezTo>
                <a:cubicBezTo>
                  <a:pt x="174" y="116"/>
                  <a:pt x="189" y="115"/>
                  <a:pt x="198" y="112"/>
                </a:cubicBezTo>
                <a:cubicBezTo>
                  <a:pt x="207" y="110"/>
                  <a:pt x="212" y="108"/>
                  <a:pt x="212" y="10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6811504" y="1325483"/>
            <a:ext cx="512437" cy="494222"/>
            <a:chOff x="2185477" y="5525527"/>
            <a:chExt cx="523177" cy="504582"/>
          </a:xfrm>
        </p:grpSpPr>
        <p:sp>
          <p:nvSpPr>
            <p:cNvPr id="43" name="Freeform 33"/>
            <p:cNvSpPr>
              <a:spLocks noChangeAspect="1" noEditPoints="1"/>
            </p:cNvSpPr>
            <p:nvPr/>
          </p:nvSpPr>
          <p:spPr bwMode="auto">
            <a:xfrm>
              <a:off x="2234420" y="5525527"/>
              <a:ext cx="333534" cy="337026"/>
            </a:xfrm>
            <a:custGeom>
              <a:avLst/>
              <a:gdLst>
                <a:gd name="T0" fmla="*/ 423 w 633"/>
                <a:gd name="T1" fmla="*/ 324 h 621"/>
                <a:gd name="T2" fmla="*/ 423 w 633"/>
                <a:gd name="T3" fmla="*/ 324 h 621"/>
                <a:gd name="T4" fmla="*/ 302 w 633"/>
                <a:gd name="T5" fmla="*/ 415 h 621"/>
                <a:gd name="T6" fmla="*/ 209 w 633"/>
                <a:gd name="T7" fmla="*/ 295 h 621"/>
                <a:gd name="T8" fmla="*/ 330 w 633"/>
                <a:gd name="T9" fmla="*/ 205 h 621"/>
                <a:gd name="T10" fmla="*/ 423 w 633"/>
                <a:gd name="T11" fmla="*/ 324 h 621"/>
                <a:gd name="T12" fmla="*/ 604 w 633"/>
                <a:gd name="T13" fmla="*/ 310 h 621"/>
                <a:gd name="T14" fmla="*/ 604 w 633"/>
                <a:gd name="T15" fmla="*/ 310 h 621"/>
                <a:gd name="T16" fmla="*/ 550 w 633"/>
                <a:gd name="T17" fmla="*/ 261 h 621"/>
                <a:gd name="T18" fmla="*/ 562 w 633"/>
                <a:gd name="T19" fmla="*/ 171 h 621"/>
                <a:gd name="T20" fmla="*/ 563 w 633"/>
                <a:gd name="T21" fmla="*/ 170 h 621"/>
                <a:gd name="T22" fmla="*/ 586 w 633"/>
                <a:gd name="T23" fmla="*/ 147 h 621"/>
                <a:gd name="T24" fmla="*/ 547 w 633"/>
                <a:gd name="T25" fmla="*/ 96 h 621"/>
                <a:gd name="T26" fmla="*/ 518 w 633"/>
                <a:gd name="T27" fmla="*/ 111 h 621"/>
                <a:gd name="T28" fmla="*/ 516 w 633"/>
                <a:gd name="T29" fmla="*/ 112 h 621"/>
                <a:gd name="T30" fmla="*/ 398 w 633"/>
                <a:gd name="T31" fmla="*/ 64 h 621"/>
                <a:gd name="T32" fmla="*/ 390 w 633"/>
                <a:gd name="T33" fmla="*/ 35 h 621"/>
                <a:gd name="T34" fmla="*/ 391 w 633"/>
                <a:gd name="T35" fmla="*/ 34 h 621"/>
                <a:gd name="T36" fmla="*/ 390 w 633"/>
                <a:gd name="T37" fmla="*/ 7 h 621"/>
                <a:gd name="T38" fmla="*/ 326 w 633"/>
                <a:gd name="T39" fmla="*/ 0 h 621"/>
                <a:gd name="T40" fmla="*/ 316 w 633"/>
                <a:gd name="T41" fmla="*/ 30 h 621"/>
                <a:gd name="T42" fmla="*/ 316 w 633"/>
                <a:gd name="T43" fmla="*/ 30 h 621"/>
                <a:gd name="T44" fmla="*/ 266 w 633"/>
                <a:gd name="T45" fmla="*/ 80 h 621"/>
                <a:gd name="T46" fmla="*/ 169 w 633"/>
                <a:gd name="T47" fmla="*/ 62 h 621"/>
                <a:gd name="T48" fmla="*/ 167 w 633"/>
                <a:gd name="T49" fmla="*/ 60 h 621"/>
                <a:gd name="T50" fmla="*/ 150 w 633"/>
                <a:gd name="T51" fmla="*/ 45 h 621"/>
                <a:gd name="T52" fmla="*/ 99 w 633"/>
                <a:gd name="T53" fmla="*/ 83 h 621"/>
                <a:gd name="T54" fmla="*/ 114 w 633"/>
                <a:gd name="T55" fmla="*/ 111 h 621"/>
                <a:gd name="T56" fmla="*/ 115 w 633"/>
                <a:gd name="T57" fmla="*/ 114 h 621"/>
                <a:gd name="T58" fmla="*/ 66 w 633"/>
                <a:gd name="T59" fmla="*/ 230 h 621"/>
                <a:gd name="T60" fmla="*/ 29 w 633"/>
                <a:gd name="T61" fmla="*/ 237 h 621"/>
                <a:gd name="T62" fmla="*/ 8 w 633"/>
                <a:gd name="T63" fmla="*/ 237 h 621"/>
                <a:gd name="T64" fmla="*/ 0 w 633"/>
                <a:gd name="T65" fmla="*/ 300 h 621"/>
                <a:gd name="T66" fmla="*/ 26 w 633"/>
                <a:gd name="T67" fmla="*/ 308 h 621"/>
                <a:gd name="T68" fmla="*/ 82 w 633"/>
                <a:gd name="T69" fmla="*/ 359 h 621"/>
                <a:gd name="T70" fmla="*/ 66 w 633"/>
                <a:gd name="T71" fmla="*/ 453 h 621"/>
                <a:gd name="T72" fmla="*/ 46 w 633"/>
                <a:gd name="T73" fmla="*/ 472 h 621"/>
                <a:gd name="T74" fmla="*/ 86 w 633"/>
                <a:gd name="T75" fmla="*/ 523 h 621"/>
                <a:gd name="T76" fmla="*/ 108 w 633"/>
                <a:gd name="T77" fmla="*/ 511 h 621"/>
                <a:gd name="T78" fmla="*/ 109 w 633"/>
                <a:gd name="T79" fmla="*/ 510 h 621"/>
                <a:gd name="T80" fmla="*/ 117 w 633"/>
                <a:gd name="T81" fmla="*/ 507 h 621"/>
                <a:gd name="T82" fmla="*/ 235 w 633"/>
                <a:gd name="T83" fmla="*/ 555 h 621"/>
                <a:gd name="T84" fmla="*/ 242 w 633"/>
                <a:gd name="T85" fmla="*/ 588 h 621"/>
                <a:gd name="T86" fmla="*/ 242 w 633"/>
                <a:gd name="T87" fmla="*/ 588 h 621"/>
                <a:gd name="T88" fmla="*/ 243 w 633"/>
                <a:gd name="T89" fmla="*/ 612 h 621"/>
                <a:gd name="T90" fmla="*/ 307 w 633"/>
                <a:gd name="T91" fmla="*/ 621 h 621"/>
                <a:gd name="T92" fmla="*/ 315 w 633"/>
                <a:gd name="T93" fmla="*/ 596 h 621"/>
                <a:gd name="T94" fmla="*/ 366 w 633"/>
                <a:gd name="T95" fmla="*/ 540 h 621"/>
                <a:gd name="T96" fmla="*/ 461 w 633"/>
                <a:gd name="T97" fmla="*/ 554 h 621"/>
                <a:gd name="T98" fmla="*/ 482 w 633"/>
                <a:gd name="T99" fmla="*/ 574 h 621"/>
                <a:gd name="T100" fmla="*/ 533 w 633"/>
                <a:gd name="T101" fmla="*/ 536 h 621"/>
                <a:gd name="T102" fmla="*/ 518 w 633"/>
                <a:gd name="T103" fmla="*/ 507 h 621"/>
                <a:gd name="T104" fmla="*/ 517 w 633"/>
                <a:gd name="T105" fmla="*/ 506 h 621"/>
                <a:gd name="T106" fmla="*/ 566 w 633"/>
                <a:gd name="T107" fmla="*/ 389 h 621"/>
                <a:gd name="T108" fmla="*/ 598 w 633"/>
                <a:gd name="T109" fmla="*/ 383 h 621"/>
                <a:gd name="T110" fmla="*/ 624 w 633"/>
                <a:gd name="T111" fmla="*/ 382 h 621"/>
                <a:gd name="T112" fmla="*/ 633 w 633"/>
                <a:gd name="T113" fmla="*/ 319 h 621"/>
                <a:gd name="T114" fmla="*/ 604 w 633"/>
                <a:gd name="T115" fmla="*/ 31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33" h="621">
                  <a:moveTo>
                    <a:pt x="423" y="324"/>
                  </a:moveTo>
                  <a:lnTo>
                    <a:pt x="423" y="324"/>
                  </a:lnTo>
                  <a:cubicBezTo>
                    <a:pt x="415" y="382"/>
                    <a:pt x="361" y="422"/>
                    <a:pt x="302" y="415"/>
                  </a:cubicBezTo>
                  <a:cubicBezTo>
                    <a:pt x="243" y="407"/>
                    <a:pt x="201" y="353"/>
                    <a:pt x="209" y="295"/>
                  </a:cubicBezTo>
                  <a:cubicBezTo>
                    <a:pt x="217" y="237"/>
                    <a:pt x="271" y="197"/>
                    <a:pt x="330" y="205"/>
                  </a:cubicBezTo>
                  <a:cubicBezTo>
                    <a:pt x="389" y="212"/>
                    <a:pt x="431" y="266"/>
                    <a:pt x="423" y="324"/>
                  </a:cubicBezTo>
                  <a:close/>
                  <a:moveTo>
                    <a:pt x="604" y="310"/>
                  </a:moveTo>
                  <a:lnTo>
                    <a:pt x="604" y="310"/>
                  </a:lnTo>
                  <a:cubicBezTo>
                    <a:pt x="580" y="302"/>
                    <a:pt x="560" y="285"/>
                    <a:pt x="550" y="261"/>
                  </a:cubicBezTo>
                  <a:cubicBezTo>
                    <a:pt x="537" y="230"/>
                    <a:pt x="543" y="196"/>
                    <a:pt x="562" y="171"/>
                  </a:cubicBezTo>
                  <a:lnTo>
                    <a:pt x="563" y="170"/>
                  </a:lnTo>
                  <a:lnTo>
                    <a:pt x="586" y="147"/>
                  </a:lnTo>
                  <a:lnTo>
                    <a:pt x="547" y="96"/>
                  </a:lnTo>
                  <a:lnTo>
                    <a:pt x="518" y="111"/>
                  </a:lnTo>
                  <a:lnTo>
                    <a:pt x="516" y="112"/>
                  </a:lnTo>
                  <a:cubicBezTo>
                    <a:pt x="470" y="131"/>
                    <a:pt x="417" y="109"/>
                    <a:pt x="398" y="64"/>
                  </a:cubicBezTo>
                  <a:cubicBezTo>
                    <a:pt x="394" y="55"/>
                    <a:pt x="391" y="45"/>
                    <a:pt x="390" y="35"/>
                  </a:cubicBezTo>
                  <a:lnTo>
                    <a:pt x="391" y="34"/>
                  </a:lnTo>
                  <a:lnTo>
                    <a:pt x="390" y="7"/>
                  </a:lnTo>
                  <a:lnTo>
                    <a:pt x="326" y="0"/>
                  </a:lnTo>
                  <a:lnTo>
                    <a:pt x="316" y="30"/>
                  </a:lnTo>
                  <a:lnTo>
                    <a:pt x="316" y="30"/>
                  </a:lnTo>
                  <a:cubicBezTo>
                    <a:pt x="307" y="52"/>
                    <a:pt x="290" y="70"/>
                    <a:pt x="266" y="80"/>
                  </a:cubicBezTo>
                  <a:cubicBezTo>
                    <a:pt x="232" y="94"/>
                    <a:pt x="194" y="86"/>
                    <a:pt x="169" y="62"/>
                  </a:cubicBezTo>
                  <a:lnTo>
                    <a:pt x="167" y="60"/>
                  </a:lnTo>
                  <a:lnTo>
                    <a:pt x="150" y="45"/>
                  </a:lnTo>
                  <a:lnTo>
                    <a:pt x="99" y="83"/>
                  </a:lnTo>
                  <a:lnTo>
                    <a:pt x="114" y="111"/>
                  </a:lnTo>
                  <a:lnTo>
                    <a:pt x="115" y="114"/>
                  </a:lnTo>
                  <a:cubicBezTo>
                    <a:pt x="134" y="159"/>
                    <a:pt x="113" y="211"/>
                    <a:pt x="66" y="230"/>
                  </a:cubicBezTo>
                  <a:cubicBezTo>
                    <a:pt x="54" y="235"/>
                    <a:pt x="43" y="236"/>
                    <a:pt x="29" y="237"/>
                  </a:cubicBezTo>
                  <a:lnTo>
                    <a:pt x="8" y="237"/>
                  </a:lnTo>
                  <a:lnTo>
                    <a:pt x="0" y="300"/>
                  </a:lnTo>
                  <a:lnTo>
                    <a:pt x="26" y="308"/>
                  </a:lnTo>
                  <a:cubicBezTo>
                    <a:pt x="51" y="316"/>
                    <a:pt x="71" y="334"/>
                    <a:pt x="82" y="359"/>
                  </a:cubicBezTo>
                  <a:cubicBezTo>
                    <a:pt x="96" y="392"/>
                    <a:pt x="89" y="428"/>
                    <a:pt x="66" y="453"/>
                  </a:cubicBezTo>
                  <a:lnTo>
                    <a:pt x="46" y="472"/>
                  </a:lnTo>
                  <a:lnTo>
                    <a:pt x="86" y="523"/>
                  </a:lnTo>
                  <a:lnTo>
                    <a:pt x="108" y="511"/>
                  </a:lnTo>
                  <a:lnTo>
                    <a:pt x="109" y="510"/>
                  </a:lnTo>
                  <a:cubicBezTo>
                    <a:pt x="114" y="508"/>
                    <a:pt x="112" y="509"/>
                    <a:pt x="117" y="507"/>
                  </a:cubicBezTo>
                  <a:cubicBezTo>
                    <a:pt x="163" y="488"/>
                    <a:pt x="216" y="509"/>
                    <a:pt x="235" y="555"/>
                  </a:cubicBezTo>
                  <a:cubicBezTo>
                    <a:pt x="240" y="566"/>
                    <a:pt x="242" y="577"/>
                    <a:pt x="242" y="588"/>
                  </a:cubicBezTo>
                  <a:lnTo>
                    <a:pt x="242" y="588"/>
                  </a:lnTo>
                  <a:lnTo>
                    <a:pt x="243" y="612"/>
                  </a:lnTo>
                  <a:lnTo>
                    <a:pt x="307" y="621"/>
                  </a:lnTo>
                  <a:lnTo>
                    <a:pt x="315" y="596"/>
                  </a:lnTo>
                  <a:cubicBezTo>
                    <a:pt x="322" y="572"/>
                    <a:pt x="340" y="550"/>
                    <a:pt x="366" y="540"/>
                  </a:cubicBezTo>
                  <a:cubicBezTo>
                    <a:pt x="399" y="526"/>
                    <a:pt x="435" y="533"/>
                    <a:pt x="461" y="554"/>
                  </a:cubicBezTo>
                  <a:lnTo>
                    <a:pt x="482" y="574"/>
                  </a:lnTo>
                  <a:lnTo>
                    <a:pt x="533" y="536"/>
                  </a:lnTo>
                  <a:lnTo>
                    <a:pt x="518" y="507"/>
                  </a:lnTo>
                  <a:lnTo>
                    <a:pt x="517" y="506"/>
                  </a:lnTo>
                  <a:cubicBezTo>
                    <a:pt x="498" y="460"/>
                    <a:pt x="520" y="408"/>
                    <a:pt x="566" y="389"/>
                  </a:cubicBezTo>
                  <a:cubicBezTo>
                    <a:pt x="576" y="385"/>
                    <a:pt x="587" y="383"/>
                    <a:pt x="598" y="383"/>
                  </a:cubicBezTo>
                  <a:lnTo>
                    <a:pt x="624" y="382"/>
                  </a:lnTo>
                  <a:lnTo>
                    <a:pt x="633" y="319"/>
                  </a:lnTo>
                  <a:lnTo>
                    <a:pt x="604" y="31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3"/>
            <p:cNvSpPr>
              <a:spLocks noChangeAspect="1" noEditPoints="1"/>
            </p:cNvSpPr>
            <p:nvPr/>
          </p:nvSpPr>
          <p:spPr bwMode="auto">
            <a:xfrm>
              <a:off x="2536194" y="5733047"/>
              <a:ext cx="172460" cy="174267"/>
            </a:xfrm>
            <a:custGeom>
              <a:avLst/>
              <a:gdLst>
                <a:gd name="T0" fmla="*/ 423 w 633"/>
                <a:gd name="T1" fmla="*/ 324 h 621"/>
                <a:gd name="T2" fmla="*/ 423 w 633"/>
                <a:gd name="T3" fmla="*/ 324 h 621"/>
                <a:gd name="T4" fmla="*/ 302 w 633"/>
                <a:gd name="T5" fmla="*/ 415 h 621"/>
                <a:gd name="T6" fmla="*/ 209 w 633"/>
                <a:gd name="T7" fmla="*/ 295 h 621"/>
                <a:gd name="T8" fmla="*/ 330 w 633"/>
                <a:gd name="T9" fmla="*/ 205 h 621"/>
                <a:gd name="T10" fmla="*/ 423 w 633"/>
                <a:gd name="T11" fmla="*/ 324 h 621"/>
                <a:gd name="T12" fmla="*/ 604 w 633"/>
                <a:gd name="T13" fmla="*/ 310 h 621"/>
                <a:gd name="T14" fmla="*/ 604 w 633"/>
                <a:gd name="T15" fmla="*/ 310 h 621"/>
                <a:gd name="T16" fmla="*/ 550 w 633"/>
                <a:gd name="T17" fmla="*/ 261 h 621"/>
                <a:gd name="T18" fmla="*/ 562 w 633"/>
                <a:gd name="T19" fmla="*/ 171 h 621"/>
                <a:gd name="T20" fmla="*/ 563 w 633"/>
                <a:gd name="T21" fmla="*/ 170 h 621"/>
                <a:gd name="T22" fmla="*/ 586 w 633"/>
                <a:gd name="T23" fmla="*/ 147 h 621"/>
                <a:gd name="T24" fmla="*/ 547 w 633"/>
                <a:gd name="T25" fmla="*/ 96 h 621"/>
                <a:gd name="T26" fmla="*/ 518 w 633"/>
                <a:gd name="T27" fmla="*/ 111 h 621"/>
                <a:gd name="T28" fmla="*/ 516 w 633"/>
                <a:gd name="T29" fmla="*/ 112 h 621"/>
                <a:gd name="T30" fmla="*/ 398 w 633"/>
                <a:gd name="T31" fmla="*/ 64 h 621"/>
                <a:gd name="T32" fmla="*/ 390 w 633"/>
                <a:gd name="T33" fmla="*/ 35 h 621"/>
                <a:gd name="T34" fmla="*/ 391 w 633"/>
                <a:gd name="T35" fmla="*/ 34 h 621"/>
                <a:gd name="T36" fmla="*/ 390 w 633"/>
                <a:gd name="T37" fmla="*/ 7 h 621"/>
                <a:gd name="T38" fmla="*/ 326 w 633"/>
                <a:gd name="T39" fmla="*/ 0 h 621"/>
                <a:gd name="T40" fmla="*/ 316 w 633"/>
                <a:gd name="T41" fmla="*/ 30 h 621"/>
                <a:gd name="T42" fmla="*/ 316 w 633"/>
                <a:gd name="T43" fmla="*/ 30 h 621"/>
                <a:gd name="T44" fmla="*/ 266 w 633"/>
                <a:gd name="T45" fmla="*/ 80 h 621"/>
                <a:gd name="T46" fmla="*/ 169 w 633"/>
                <a:gd name="T47" fmla="*/ 62 h 621"/>
                <a:gd name="T48" fmla="*/ 167 w 633"/>
                <a:gd name="T49" fmla="*/ 60 h 621"/>
                <a:gd name="T50" fmla="*/ 150 w 633"/>
                <a:gd name="T51" fmla="*/ 45 h 621"/>
                <a:gd name="T52" fmla="*/ 99 w 633"/>
                <a:gd name="T53" fmla="*/ 83 h 621"/>
                <a:gd name="T54" fmla="*/ 114 w 633"/>
                <a:gd name="T55" fmla="*/ 111 h 621"/>
                <a:gd name="T56" fmla="*/ 115 w 633"/>
                <a:gd name="T57" fmla="*/ 114 h 621"/>
                <a:gd name="T58" fmla="*/ 66 w 633"/>
                <a:gd name="T59" fmla="*/ 230 h 621"/>
                <a:gd name="T60" fmla="*/ 29 w 633"/>
                <a:gd name="T61" fmla="*/ 237 h 621"/>
                <a:gd name="T62" fmla="*/ 8 w 633"/>
                <a:gd name="T63" fmla="*/ 237 h 621"/>
                <a:gd name="T64" fmla="*/ 0 w 633"/>
                <a:gd name="T65" fmla="*/ 300 h 621"/>
                <a:gd name="T66" fmla="*/ 26 w 633"/>
                <a:gd name="T67" fmla="*/ 308 h 621"/>
                <a:gd name="T68" fmla="*/ 82 w 633"/>
                <a:gd name="T69" fmla="*/ 359 h 621"/>
                <a:gd name="T70" fmla="*/ 66 w 633"/>
                <a:gd name="T71" fmla="*/ 453 h 621"/>
                <a:gd name="T72" fmla="*/ 46 w 633"/>
                <a:gd name="T73" fmla="*/ 472 h 621"/>
                <a:gd name="T74" fmla="*/ 86 w 633"/>
                <a:gd name="T75" fmla="*/ 523 h 621"/>
                <a:gd name="T76" fmla="*/ 108 w 633"/>
                <a:gd name="T77" fmla="*/ 511 h 621"/>
                <a:gd name="T78" fmla="*/ 109 w 633"/>
                <a:gd name="T79" fmla="*/ 510 h 621"/>
                <a:gd name="T80" fmla="*/ 117 w 633"/>
                <a:gd name="T81" fmla="*/ 507 h 621"/>
                <a:gd name="T82" fmla="*/ 235 w 633"/>
                <a:gd name="T83" fmla="*/ 555 h 621"/>
                <a:gd name="T84" fmla="*/ 242 w 633"/>
                <a:gd name="T85" fmla="*/ 588 h 621"/>
                <a:gd name="T86" fmla="*/ 242 w 633"/>
                <a:gd name="T87" fmla="*/ 588 h 621"/>
                <a:gd name="T88" fmla="*/ 243 w 633"/>
                <a:gd name="T89" fmla="*/ 612 h 621"/>
                <a:gd name="T90" fmla="*/ 307 w 633"/>
                <a:gd name="T91" fmla="*/ 621 h 621"/>
                <a:gd name="T92" fmla="*/ 315 w 633"/>
                <a:gd name="T93" fmla="*/ 596 h 621"/>
                <a:gd name="T94" fmla="*/ 366 w 633"/>
                <a:gd name="T95" fmla="*/ 540 h 621"/>
                <a:gd name="T96" fmla="*/ 461 w 633"/>
                <a:gd name="T97" fmla="*/ 554 h 621"/>
                <a:gd name="T98" fmla="*/ 482 w 633"/>
                <a:gd name="T99" fmla="*/ 574 h 621"/>
                <a:gd name="T100" fmla="*/ 533 w 633"/>
                <a:gd name="T101" fmla="*/ 536 h 621"/>
                <a:gd name="T102" fmla="*/ 518 w 633"/>
                <a:gd name="T103" fmla="*/ 507 h 621"/>
                <a:gd name="T104" fmla="*/ 517 w 633"/>
                <a:gd name="T105" fmla="*/ 506 h 621"/>
                <a:gd name="T106" fmla="*/ 566 w 633"/>
                <a:gd name="T107" fmla="*/ 389 h 621"/>
                <a:gd name="T108" fmla="*/ 598 w 633"/>
                <a:gd name="T109" fmla="*/ 383 h 621"/>
                <a:gd name="T110" fmla="*/ 624 w 633"/>
                <a:gd name="T111" fmla="*/ 382 h 621"/>
                <a:gd name="T112" fmla="*/ 633 w 633"/>
                <a:gd name="T113" fmla="*/ 319 h 621"/>
                <a:gd name="T114" fmla="*/ 604 w 633"/>
                <a:gd name="T115" fmla="*/ 31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33" h="621">
                  <a:moveTo>
                    <a:pt x="423" y="324"/>
                  </a:moveTo>
                  <a:lnTo>
                    <a:pt x="423" y="324"/>
                  </a:lnTo>
                  <a:cubicBezTo>
                    <a:pt x="415" y="382"/>
                    <a:pt x="361" y="422"/>
                    <a:pt x="302" y="415"/>
                  </a:cubicBezTo>
                  <a:cubicBezTo>
                    <a:pt x="243" y="407"/>
                    <a:pt x="201" y="353"/>
                    <a:pt x="209" y="295"/>
                  </a:cubicBezTo>
                  <a:cubicBezTo>
                    <a:pt x="217" y="237"/>
                    <a:pt x="271" y="197"/>
                    <a:pt x="330" y="205"/>
                  </a:cubicBezTo>
                  <a:cubicBezTo>
                    <a:pt x="389" y="212"/>
                    <a:pt x="431" y="266"/>
                    <a:pt x="423" y="324"/>
                  </a:cubicBezTo>
                  <a:close/>
                  <a:moveTo>
                    <a:pt x="604" y="310"/>
                  </a:moveTo>
                  <a:lnTo>
                    <a:pt x="604" y="310"/>
                  </a:lnTo>
                  <a:cubicBezTo>
                    <a:pt x="580" y="302"/>
                    <a:pt x="560" y="285"/>
                    <a:pt x="550" y="261"/>
                  </a:cubicBezTo>
                  <a:cubicBezTo>
                    <a:pt x="537" y="230"/>
                    <a:pt x="543" y="196"/>
                    <a:pt x="562" y="171"/>
                  </a:cubicBezTo>
                  <a:lnTo>
                    <a:pt x="563" y="170"/>
                  </a:lnTo>
                  <a:lnTo>
                    <a:pt x="586" y="147"/>
                  </a:lnTo>
                  <a:lnTo>
                    <a:pt x="547" y="96"/>
                  </a:lnTo>
                  <a:lnTo>
                    <a:pt x="518" y="111"/>
                  </a:lnTo>
                  <a:lnTo>
                    <a:pt x="516" y="112"/>
                  </a:lnTo>
                  <a:cubicBezTo>
                    <a:pt x="470" y="131"/>
                    <a:pt x="417" y="109"/>
                    <a:pt x="398" y="64"/>
                  </a:cubicBezTo>
                  <a:cubicBezTo>
                    <a:pt x="394" y="55"/>
                    <a:pt x="391" y="45"/>
                    <a:pt x="390" y="35"/>
                  </a:cubicBezTo>
                  <a:lnTo>
                    <a:pt x="391" y="34"/>
                  </a:lnTo>
                  <a:lnTo>
                    <a:pt x="390" y="7"/>
                  </a:lnTo>
                  <a:lnTo>
                    <a:pt x="326" y="0"/>
                  </a:lnTo>
                  <a:lnTo>
                    <a:pt x="316" y="30"/>
                  </a:lnTo>
                  <a:lnTo>
                    <a:pt x="316" y="30"/>
                  </a:lnTo>
                  <a:cubicBezTo>
                    <a:pt x="307" y="52"/>
                    <a:pt x="290" y="70"/>
                    <a:pt x="266" y="80"/>
                  </a:cubicBezTo>
                  <a:cubicBezTo>
                    <a:pt x="232" y="94"/>
                    <a:pt x="194" y="86"/>
                    <a:pt x="169" y="62"/>
                  </a:cubicBezTo>
                  <a:lnTo>
                    <a:pt x="167" y="60"/>
                  </a:lnTo>
                  <a:lnTo>
                    <a:pt x="150" y="45"/>
                  </a:lnTo>
                  <a:lnTo>
                    <a:pt x="99" y="83"/>
                  </a:lnTo>
                  <a:lnTo>
                    <a:pt x="114" y="111"/>
                  </a:lnTo>
                  <a:lnTo>
                    <a:pt x="115" y="114"/>
                  </a:lnTo>
                  <a:cubicBezTo>
                    <a:pt x="134" y="159"/>
                    <a:pt x="113" y="211"/>
                    <a:pt x="66" y="230"/>
                  </a:cubicBezTo>
                  <a:cubicBezTo>
                    <a:pt x="54" y="235"/>
                    <a:pt x="43" y="236"/>
                    <a:pt x="29" y="237"/>
                  </a:cubicBezTo>
                  <a:lnTo>
                    <a:pt x="8" y="237"/>
                  </a:lnTo>
                  <a:lnTo>
                    <a:pt x="0" y="300"/>
                  </a:lnTo>
                  <a:lnTo>
                    <a:pt x="26" y="308"/>
                  </a:lnTo>
                  <a:cubicBezTo>
                    <a:pt x="51" y="316"/>
                    <a:pt x="71" y="334"/>
                    <a:pt x="82" y="359"/>
                  </a:cubicBezTo>
                  <a:cubicBezTo>
                    <a:pt x="96" y="392"/>
                    <a:pt x="89" y="428"/>
                    <a:pt x="66" y="453"/>
                  </a:cubicBezTo>
                  <a:lnTo>
                    <a:pt x="46" y="472"/>
                  </a:lnTo>
                  <a:lnTo>
                    <a:pt x="86" y="523"/>
                  </a:lnTo>
                  <a:lnTo>
                    <a:pt x="108" y="511"/>
                  </a:lnTo>
                  <a:lnTo>
                    <a:pt x="109" y="510"/>
                  </a:lnTo>
                  <a:cubicBezTo>
                    <a:pt x="114" y="508"/>
                    <a:pt x="112" y="509"/>
                    <a:pt x="117" y="507"/>
                  </a:cubicBezTo>
                  <a:cubicBezTo>
                    <a:pt x="163" y="488"/>
                    <a:pt x="216" y="509"/>
                    <a:pt x="235" y="555"/>
                  </a:cubicBezTo>
                  <a:cubicBezTo>
                    <a:pt x="240" y="566"/>
                    <a:pt x="242" y="577"/>
                    <a:pt x="242" y="588"/>
                  </a:cubicBezTo>
                  <a:lnTo>
                    <a:pt x="242" y="588"/>
                  </a:lnTo>
                  <a:lnTo>
                    <a:pt x="243" y="612"/>
                  </a:lnTo>
                  <a:lnTo>
                    <a:pt x="307" y="621"/>
                  </a:lnTo>
                  <a:lnTo>
                    <a:pt x="315" y="596"/>
                  </a:lnTo>
                  <a:cubicBezTo>
                    <a:pt x="322" y="572"/>
                    <a:pt x="340" y="550"/>
                    <a:pt x="366" y="540"/>
                  </a:cubicBezTo>
                  <a:cubicBezTo>
                    <a:pt x="399" y="526"/>
                    <a:pt x="435" y="533"/>
                    <a:pt x="461" y="554"/>
                  </a:cubicBezTo>
                  <a:lnTo>
                    <a:pt x="482" y="574"/>
                  </a:lnTo>
                  <a:lnTo>
                    <a:pt x="533" y="536"/>
                  </a:lnTo>
                  <a:lnTo>
                    <a:pt x="518" y="507"/>
                  </a:lnTo>
                  <a:lnTo>
                    <a:pt x="517" y="506"/>
                  </a:lnTo>
                  <a:cubicBezTo>
                    <a:pt x="498" y="460"/>
                    <a:pt x="520" y="408"/>
                    <a:pt x="566" y="389"/>
                  </a:cubicBezTo>
                  <a:cubicBezTo>
                    <a:pt x="576" y="385"/>
                    <a:pt x="587" y="383"/>
                    <a:pt x="598" y="383"/>
                  </a:cubicBezTo>
                  <a:lnTo>
                    <a:pt x="624" y="382"/>
                  </a:lnTo>
                  <a:lnTo>
                    <a:pt x="633" y="319"/>
                  </a:lnTo>
                  <a:lnTo>
                    <a:pt x="604" y="31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33"/>
            <p:cNvSpPr>
              <a:spLocks noChangeAspect="1" noEditPoints="1"/>
            </p:cNvSpPr>
            <p:nvPr/>
          </p:nvSpPr>
          <p:spPr bwMode="auto">
            <a:xfrm>
              <a:off x="2382756" y="5855842"/>
              <a:ext cx="172460" cy="174267"/>
            </a:xfrm>
            <a:custGeom>
              <a:avLst/>
              <a:gdLst>
                <a:gd name="T0" fmla="*/ 423 w 633"/>
                <a:gd name="T1" fmla="*/ 324 h 621"/>
                <a:gd name="T2" fmla="*/ 423 w 633"/>
                <a:gd name="T3" fmla="*/ 324 h 621"/>
                <a:gd name="T4" fmla="*/ 302 w 633"/>
                <a:gd name="T5" fmla="*/ 415 h 621"/>
                <a:gd name="T6" fmla="*/ 209 w 633"/>
                <a:gd name="T7" fmla="*/ 295 h 621"/>
                <a:gd name="T8" fmla="*/ 330 w 633"/>
                <a:gd name="T9" fmla="*/ 205 h 621"/>
                <a:gd name="T10" fmla="*/ 423 w 633"/>
                <a:gd name="T11" fmla="*/ 324 h 621"/>
                <a:gd name="T12" fmla="*/ 604 w 633"/>
                <a:gd name="T13" fmla="*/ 310 h 621"/>
                <a:gd name="T14" fmla="*/ 604 w 633"/>
                <a:gd name="T15" fmla="*/ 310 h 621"/>
                <a:gd name="T16" fmla="*/ 550 w 633"/>
                <a:gd name="T17" fmla="*/ 261 h 621"/>
                <a:gd name="T18" fmla="*/ 562 w 633"/>
                <a:gd name="T19" fmla="*/ 171 h 621"/>
                <a:gd name="T20" fmla="*/ 563 w 633"/>
                <a:gd name="T21" fmla="*/ 170 h 621"/>
                <a:gd name="T22" fmla="*/ 586 w 633"/>
                <a:gd name="T23" fmla="*/ 147 h 621"/>
                <a:gd name="T24" fmla="*/ 547 w 633"/>
                <a:gd name="T25" fmla="*/ 96 h 621"/>
                <a:gd name="T26" fmla="*/ 518 w 633"/>
                <a:gd name="T27" fmla="*/ 111 h 621"/>
                <a:gd name="T28" fmla="*/ 516 w 633"/>
                <a:gd name="T29" fmla="*/ 112 h 621"/>
                <a:gd name="T30" fmla="*/ 398 w 633"/>
                <a:gd name="T31" fmla="*/ 64 h 621"/>
                <a:gd name="T32" fmla="*/ 390 w 633"/>
                <a:gd name="T33" fmla="*/ 35 h 621"/>
                <a:gd name="T34" fmla="*/ 391 w 633"/>
                <a:gd name="T35" fmla="*/ 34 h 621"/>
                <a:gd name="T36" fmla="*/ 390 w 633"/>
                <a:gd name="T37" fmla="*/ 7 h 621"/>
                <a:gd name="T38" fmla="*/ 326 w 633"/>
                <a:gd name="T39" fmla="*/ 0 h 621"/>
                <a:gd name="T40" fmla="*/ 316 w 633"/>
                <a:gd name="T41" fmla="*/ 30 h 621"/>
                <a:gd name="T42" fmla="*/ 316 w 633"/>
                <a:gd name="T43" fmla="*/ 30 h 621"/>
                <a:gd name="T44" fmla="*/ 266 w 633"/>
                <a:gd name="T45" fmla="*/ 80 h 621"/>
                <a:gd name="T46" fmla="*/ 169 w 633"/>
                <a:gd name="T47" fmla="*/ 62 h 621"/>
                <a:gd name="T48" fmla="*/ 167 w 633"/>
                <a:gd name="T49" fmla="*/ 60 h 621"/>
                <a:gd name="T50" fmla="*/ 150 w 633"/>
                <a:gd name="T51" fmla="*/ 45 h 621"/>
                <a:gd name="T52" fmla="*/ 99 w 633"/>
                <a:gd name="T53" fmla="*/ 83 h 621"/>
                <a:gd name="T54" fmla="*/ 114 w 633"/>
                <a:gd name="T55" fmla="*/ 111 h 621"/>
                <a:gd name="T56" fmla="*/ 115 w 633"/>
                <a:gd name="T57" fmla="*/ 114 h 621"/>
                <a:gd name="T58" fmla="*/ 66 w 633"/>
                <a:gd name="T59" fmla="*/ 230 h 621"/>
                <a:gd name="T60" fmla="*/ 29 w 633"/>
                <a:gd name="T61" fmla="*/ 237 h 621"/>
                <a:gd name="T62" fmla="*/ 8 w 633"/>
                <a:gd name="T63" fmla="*/ 237 h 621"/>
                <a:gd name="T64" fmla="*/ 0 w 633"/>
                <a:gd name="T65" fmla="*/ 300 h 621"/>
                <a:gd name="T66" fmla="*/ 26 w 633"/>
                <a:gd name="T67" fmla="*/ 308 h 621"/>
                <a:gd name="T68" fmla="*/ 82 w 633"/>
                <a:gd name="T69" fmla="*/ 359 h 621"/>
                <a:gd name="T70" fmla="*/ 66 w 633"/>
                <a:gd name="T71" fmla="*/ 453 h 621"/>
                <a:gd name="T72" fmla="*/ 46 w 633"/>
                <a:gd name="T73" fmla="*/ 472 h 621"/>
                <a:gd name="T74" fmla="*/ 86 w 633"/>
                <a:gd name="T75" fmla="*/ 523 h 621"/>
                <a:gd name="T76" fmla="*/ 108 w 633"/>
                <a:gd name="T77" fmla="*/ 511 h 621"/>
                <a:gd name="T78" fmla="*/ 109 w 633"/>
                <a:gd name="T79" fmla="*/ 510 h 621"/>
                <a:gd name="T80" fmla="*/ 117 w 633"/>
                <a:gd name="T81" fmla="*/ 507 h 621"/>
                <a:gd name="T82" fmla="*/ 235 w 633"/>
                <a:gd name="T83" fmla="*/ 555 h 621"/>
                <a:gd name="T84" fmla="*/ 242 w 633"/>
                <a:gd name="T85" fmla="*/ 588 h 621"/>
                <a:gd name="T86" fmla="*/ 242 w 633"/>
                <a:gd name="T87" fmla="*/ 588 h 621"/>
                <a:gd name="T88" fmla="*/ 243 w 633"/>
                <a:gd name="T89" fmla="*/ 612 h 621"/>
                <a:gd name="T90" fmla="*/ 307 w 633"/>
                <a:gd name="T91" fmla="*/ 621 h 621"/>
                <a:gd name="T92" fmla="*/ 315 w 633"/>
                <a:gd name="T93" fmla="*/ 596 h 621"/>
                <a:gd name="T94" fmla="*/ 366 w 633"/>
                <a:gd name="T95" fmla="*/ 540 h 621"/>
                <a:gd name="T96" fmla="*/ 461 w 633"/>
                <a:gd name="T97" fmla="*/ 554 h 621"/>
                <a:gd name="T98" fmla="*/ 482 w 633"/>
                <a:gd name="T99" fmla="*/ 574 h 621"/>
                <a:gd name="T100" fmla="*/ 533 w 633"/>
                <a:gd name="T101" fmla="*/ 536 h 621"/>
                <a:gd name="T102" fmla="*/ 518 w 633"/>
                <a:gd name="T103" fmla="*/ 507 h 621"/>
                <a:gd name="T104" fmla="*/ 517 w 633"/>
                <a:gd name="T105" fmla="*/ 506 h 621"/>
                <a:gd name="T106" fmla="*/ 566 w 633"/>
                <a:gd name="T107" fmla="*/ 389 h 621"/>
                <a:gd name="T108" fmla="*/ 598 w 633"/>
                <a:gd name="T109" fmla="*/ 383 h 621"/>
                <a:gd name="T110" fmla="*/ 624 w 633"/>
                <a:gd name="T111" fmla="*/ 382 h 621"/>
                <a:gd name="T112" fmla="*/ 633 w 633"/>
                <a:gd name="T113" fmla="*/ 319 h 621"/>
                <a:gd name="T114" fmla="*/ 604 w 633"/>
                <a:gd name="T115" fmla="*/ 31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33" h="621">
                  <a:moveTo>
                    <a:pt x="423" y="324"/>
                  </a:moveTo>
                  <a:lnTo>
                    <a:pt x="423" y="324"/>
                  </a:lnTo>
                  <a:cubicBezTo>
                    <a:pt x="415" y="382"/>
                    <a:pt x="361" y="422"/>
                    <a:pt x="302" y="415"/>
                  </a:cubicBezTo>
                  <a:cubicBezTo>
                    <a:pt x="243" y="407"/>
                    <a:pt x="201" y="353"/>
                    <a:pt x="209" y="295"/>
                  </a:cubicBezTo>
                  <a:cubicBezTo>
                    <a:pt x="217" y="237"/>
                    <a:pt x="271" y="197"/>
                    <a:pt x="330" y="205"/>
                  </a:cubicBezTo>
                  <a:cubicBezTo>
                    <a:pt x="389" y="212"/>
                    <a:pt x="431" y="266"/>
                    <a:pt x="423" y="324"/>
                  </a:cubicBezTo>
                  <a:close/>
                  <a:moveTo>
                    <a:pt x="604" y="310"/>
                  </a:moveTo>
                  <a:lnTo>
                    <a:pt x="604" y="310"/>
                  </a:lnTo>
                  <a:cubicBezTo>
                    <a:pt x="580" y="302"/>
                    <a:pt x="560" y="285"/>
                    <a:pt x="550" y="261"/>
                  </a:cubicBezTo>
                  <a:cubicBezTo>
                    <a:pt x="537" y="230"/>
                    <a:pt x="543" y="196"/>
                    <a:pt x="562" y="171"/>
                  </a:cubicBezTo>
                  <a:lnTo>
                    <a:pt x="563" y="170"/>
                  </a:lnTo>
                  <a:lnTo>
                    <a:pt x="586" y="147"/>
                  </a:lnTo>
                  <a:lnTo>
                    <a:pt x="547" y="96"/>
                  </a:lnTo>
                  <a:lnTo>
                    <a:pt x="518" y="111"/>
                  </a:lnTo>
                  <a:lnTo>
                    <a:pt x="516" y="112"/>
                  </a:lnTo>
                  <a:cubicBezTo>
                    <a:pt x="470" y="131"/>
                    <a:pt x="417" y="109"/>
                    <a:pt x="398" y="64"/>
                  </a:cubicBezTo>
                  <a:cubicBezTo>
                    <a:pt x="394" y="55"/>
                    <a:pt x="391" y="45"/>
                    <a:pt x="390" y="35"/>
                  </a:cubicBezTo>
                  <a:lnTo>
                    <a:pt x="391" y="34"/>
                  </a:lnTo>
                  <a:lnTo>
                    <a:pt x="390" y="7"/>
                  </a:lnTo>
                  <a:lnTo>
                    <a:pt x="326" y="0"/>
                  </a:lnTo>
                  <a:lnTo>
                    <a:pt x="316" y="30"/>
                  </a:lnTo>
                  <a:lnTo>
                    <a:pt x="316" y="30"/>
                  </a:lnTo>
                  <a:cubicBezTo>
                    <a:pt x="307" y="52"/>
                    <a:pt x="290" y="70"/>
                    <a:pt x="266" y="80"/>
                  </a:cubicBezTo>
                  <a:cubicBezTo>
                    <a:pt x="232" y="94"/>
                    <a:pt x="194" y="86"/>
                    <a:pt x="169" y="62"/>
                  </a:cubicBezTo>
                  <a:lnTo>
                    <a:pt x="167" y="60"/>
                  </a:lnTo>
                  <a:lnTo>
                    <a:pt x="150" y="45"/>
                  </a:lnTo>
                  <a:lnTo>
                    <a:pt x="99" y="83"/>
                  </a:lnTo>
                  <a:lnTo>
                    <a:pt x="114" y="111"/>
                  </a:lnTo>
                  <a:lnTo>
                    <a:pt x="115" y="114"/>
                  </a:lnTo>
                  <a:cubicBezTo>
                    <a:pt x="134" y="159"/>
                    <a:pt x="113" y="211"/>
                    <a:pt x="66" y="230"/>
                  </a:cubicBezTo>
                  <a:cubicBezTo>
                    <a:pt x="54" y="235"/>
                    <a:pt x="43" y="236"/>
                    <a:pt x="29" y="237"/>
                  </a:cubicBezTo>
                  <a:lnTo>
                    <a:pt x="8" y="237"/>
                  </a:lnTo>
                  <a:lnTo>
                    <a:pt x="0" y="300"/>
                  </a:lnTo>
                  <a:lnTo>
                    <a:pt x="26" y="308"/>
                  </a:lnTo>
                  <a:cubicBezTo>
                    <a:pt x="51" y="316"/>
                    <a:pt x="71" y="334"/>
                    <a:pt x="82" y="359"/>
                  </a:cubicBezTo>
                  <a:cubicBezTo>
                    <a:pt x="96" y="392"/>
                    <a:pt x="89" y="428"/>
                    <a:pt x="66" y="453"/>
                  </a:cubicBezTo>
                  <a:lnTo>
                    <a:pt x="46" y="472"/>
                  </a:lnTo>
                  <a:lnTo>
                    <a:pt x="86" y="523"/>
                  </a:lnTo>
                  <a:lnTo>
                    <a:pt x="108" y="511"/>
                  </a:lnTo>
                  <a:lnTo>
                    <a:pt x="109" y="510"/>
                  </a:lnTo>
                  <a:cubicBezTo>
                    <a:pt x="114" y="508"/>
                    <a:pt x="112" y="509"/>
                    <a:pt x="117" y="507"/>
                  </a:cubicBezTo>
                  <a:cubicBezTo>
                    <a:pt x="163" y="488"/>
                    <a:pt x="216" y="509"/>
                    <a:pt x="235" y="555"/>
                  </a:cubicBezTo>
                  <a:cubicBezTo>
                    <a:pt x="240" y="566"/>
                    <a:pt x="242" y="577"/>
                    <a:pt x="242" y="588"/>
                  </a:cubicBezTo>
                  <a:lnTo>
                    <a:pt x="242" y="588"/>
                  </a:lnTo>
                  <a:lnTo>
                    <a:pt x="243" y="612"/>
                  </a:lnTo>
                  <a:lnTo>
                    <a:pt x="307" y="621"/>
                  </a:lnTo>
                  <a:lnTo>
                    <a:pt x="315" y="596"/>
                  </a:lnTo>
                  <a:cubicBezTo>
                    <a:pt x="322" y="572"/>
                    <a:pt x="340" y="550"/>
                    <a:pt x="366" y="540"/>
                  </a:cubicBezTo>
                  <a:cubicBezTo>
                    <a:pt x="399" y="526"/>
                    <a:pt x="435" y="533"/>
                    <a:pt x="461" y="554"/>
                  </a:cubicBezTo>
                  <a:lnTo>
                    <a:pt x="482" y="574"/>
                  </a:lnTo>
                  <a:lnTo>
                    <a:pt x="533" y="536"/>
                  </a:lnTo>
                  <a:lnTo>
                    <a:pt x="518" y="507"/>
                  </a:lnTo>
                  <a:lnTo>
                    <a:pt x="517" y="506"/>
                  </a:lnTo>
                  <a:cubicBezTo>
                    <a:pt x="498" y="460"/>
                    <a:pt x="520" y="408"/>
                    <a:pt x="566" y="389"/>
                  </a:cubicBezTo>
                  <a:cubicBezTo>
                    <a:pt x="576" y="385"/>
                    <a:pt x="587" y="383"/>
                    <a:pt x="598" y="383"/>
                  </a:cubicBezTo>
                  <a:lnTo>
                    <a:pt x="624" y="382"/>
                  </a:lnTo>
                  <a:lnTo>
                    <a:pt x="633" y="319"/>
                  </a:lnTo>
                  <a:lnTo>
                    <a:pt x="604" y="31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33"/>
            <p:cNvSpPr>
              <a:spLocks noChangeAspect="1" noEditPoints="1"/>
            </p:cNvSpPr>
            <p:nvPr/>
          </p:nvSpPr>
          <p:spPr bwMode="auto">
            <a:xfrm>
              <a:off x="2185477" y="5825960"/>
              <a:ext cx="172460" cy="174267"/>
            </a:xfrm>
            <a:custGeom>
              <a:avLst/>
              <a:gdLst>
                <a:gd name="T0" fmla="*/ 423 w 633"/>
                <a:gd name="T1" fmla="*/ 324 h 621"/>
                <a:gd name="T2" fmla="*/ 423 w 633"/>
                <a:gd name="T3" fmla="*/ 324 h 621"/>
                <a:gd name="T4" fmla="*/ 302 w 633"/>
                <a:gd name="T5" fmla="*/ 415 h 621"/>
                <a:gd name="T6" fmla="*/ 209 w 633"/>
                <a:gd name="T7" fmla="*/ 295 h 621"/>
                <a:gd name="T8" fmla="*/ 330 w 633"/>
                <a:gd name="T9" fmla="*/ 205 h 621"/>
                <a:gd name="T10" fmla="*/ 423 w 633"/>
                <a:gd name="T11" fmla="*/ 324 h 621"/>
                <a:gd name="T12" fmla="*/ 604 w 633"/>
                <a:gd name="T13" fmla="*/ 310 h 621"/>
                <a:gd name="T14" fmla="*/ 604 w 633"/>
                <a:gd name="T15" fmla="*/ 310 h 621"/>
                <a:gd name="T16" fmla="*/ 550 w 633"/>
                <a:gd name="T17" fmla="*/ 261 h 621"/>
                <a:gd name="T18" fmla="*/ 562 w 633"/>
                <a:gd name="T19" fmla="*/ 171 h 621"/>
                <a:gd name="T20" fmla="*/ 563 w 633"/>
                <a:gd name="T21" fmla="*/ 170 h 621"/>
                <a:gd name="T22" fmla="*/ 586 w 633"/>
                <a:gd name="T23" fmla="*/ 147 h 621"/>
                <a:gd name="T24" fmla="*/ 547 w 633"/>
                <a:gd name="T25" fmla="*/ 96 h 621"/>
                <a:gd name="T26" fmla="*/ 518 w 633"/>
                <a:gd name="T27" fmla="*/ 111 h 621"/>
                <a:gd name="T28" fmla="*/ 516 w 633"/>
                <a:gd name="T29" fmla="*/ 112 h 621"/>
                <a:gd name="T30" fmla="*/ 398 w 633"/>
                <a:gd name="T31" fmla="*/ 64 h 621"/>
                <a:gd name="T32" fmla="*/ 390 w 633"/>
                <a:gd name="T33" fmla="*/ 35 h 621"/>
                <a:gd name="T34" fmla="*/ 391 w 633"/>
                <a:gd name="T35" fmla="*/ 34 h 621"/>
                <a:gd name="T36" fmla="*/ 390 w 633"/>
                <a:gd name="T37" fmla="*/ 7 h 621"/>
                <a:gd name="T38" fmla="*/ 326 w 633"/>
                <a:gd name="T39" fmla="*/ 0 h 621"/>
                <a:gd name="T40" fmla="*/ 316 w 633"/>
                <a:gd name="T41" fmla="*/ 30 h 621"/>
                <a:gd name="T42" fmla="*/ 316 w 633"/>
                <a:gd name="T43" fmla="*/ 30 h 621"/>
                <a:gd name="T44" fmla="*/ 266 w 633"/>
                <a:gd name="T45" fmla="*/ 80 h 621"/>
                <a:gd name="T46" fmla="*/ 169 w 633"/>
                <a:gd name="T47" fmla="*/ 62 h 621"/>
                <a:gd name="T48" fmla="*/ 167 w 633"/>
                <a:gd name="T49" fmla="*/ 60 h 621"/>
                <a:gd name="T50" fmla="*/ 150 w 633"/>
                <a:gd name="T51" fmla="*/ 45 h 621"/>
                <a:gd name="T52" fmla="*/ 99 w 633"/>
                <a:gd name="T53" fmla="*/ 83 h 621"/>
                <a:gd name="T54" fmla="*/ 114 w 633"/>
                <a:gd name="T55" fmla="*/ 111 h 621"/>
                <a:gd name="T56" fmla="*/ 115 w 633"/>
                <a:gd name="T57" fmla="*/ 114 h 621"/>
                <a:gd name="T58" fmla="*/ 66 w 633"/>
                <a:gd name="T59" fmla="*/ 230 h 621"/>
                <a:gd name="T60" fmla="*/ 29 w 633"/>
                <a:gd name="T61" fmla="*/ 237 h 621"/>
                <a:gd name="T62" fmla="*/ 8 w 633"/>
                <a:gd name="T63" fmla="*/ 237 h 621"/>
                <a:gd name="T64" fmla="*/ 0 w 633"/>
                <a:gd name="T65" fmla="*/ 300 h 621"/>
                <a:gd name="T66" fmla="*/ 26 w 633"/>
                <a:gd name="T67" fmla="*/ 308 h 621"/>
                <a:gd name="T68" fmla="*/ 82 w 633"/>
                <a:gd name="T69" fmla="*/ 359 h 621"/>
                <a:gd name="T70" fmla="*/ 66 w 633"/>
                <a:gd name="T71" fmla="*/ 453 h 621"/>
                <a:gd name="T72" fmla="*/ 46 w 633"/>
                <a:gd name="T73" fmla="*/ 472 h 621"/>
                <a:gd name="T74" fmla="*/ 86 w 633"/>
                <a:gd name="T75" fmla="*/ 523 h 621"/>
                <a:gd name="T76" fmla="*/ 108 w 633"/>
                <a:gd name="T77" fmla="*/ 511 h 621"/>
                <a:gd name="T78" fmla="*/ 109 w 633"/>
                <a:gd name="T79" fmla="*/ 510 h 621"/>
                <a:gd name="T80" fmla="*/ 117 w 633"/>
                <a:gd name="T81" fmla="*/ 507 h 621"/>
                <a:gd name="T82" fmla="*/ 235 w 633"/>
                <a:gd name="T83" fmla="*/ 555 h 621"/>
                <a:gd name="T84" fmla="*/ 242 w 633"/>
                <a:gd name="T85" fmla="*/ 588 h 621"/>
                <a:gd name="T86" fmla="*/ 242 w 633"/>
                <a:gd name="T87" fmla="*/ 588 h 621"/>
                <a:gd name="T88" fmla="*/ 243 w 633"/>
                <a:gd name="T89" fmla="*/ 612 h 621"/>
                <a:gd name="T90" fmla="*/ 307 w 633"/>
                <a:gd name="T91" fmla="*/ 621 h 621"/>
                <a:gd name="T92" fmla="*/ 315 w 633"/>
                <a:gd name="T93" fmla="*/ 596 h 621"/>
                <a:gd name="T94" fmla="*/ 366 w 633"/>
                <a:gd name="T95" fmla="*/ 540 h 621"/>
                <a:gd name="T96" fmla="*/ 461 w 633"/>
                <a:gd name="T97" fmla="*/ 554 h 621"/>
                <a:gd name="T98" fmla="*/ 482 w 633"/>
                <a:gd name="T99" fmla="*/ 574 h 621"/>
                <a:gd name="T100" fmla="*/ 533 w 633"/>
                <a:gd name="T101" fmla="*/ 536 h 621"/>
                <a:gd name="T102" fmla="*/ 518 w 633"/>
                <a:gd name="T103" fmla="*/ 507 h 621"/>
                <a:gd name="T104" fmla="*/ 517 w 633"/>
                <a:gd name="T105" fmla="*/ 506 h 621"/>
                <a:gd name="T106" fmla="*/ 566 w 633"/>
                <a:gd name="T107" fmla="*/ 389 h 621"/>
                <a:gd name="T108" fmla="*/ 598 w 633"/>
                <a:gd name="T109" fmla="*/ 383 h 621"/>
                <a:gd name="T110" fmla="*/ 624 w 633"/>
                <a:gd name="T111" fmla="*/ 382 h 621"/>
                <a:gd name="T112" fmla="*/ 633 w 633"/>
                <a:gd name="T113" fmla="*/ 319 h 621"/>
                <a:gd name="T114" fmla="*/ 604 w 633"/>
                <a:gd name="T115" fmla="*/ 31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33" h="621">
                  <a:moveTo>
                    <a:pt x="423" y="324"/>
                  </a:moveTo>
                  <a:lnTo>
                    <a:pt x="423" y="324"/>
                  </a:lnTo>
                  <a:cubicBezTo>
                    <a:pt x="415" y="382"/>
                    <a:pt x="361" y="422"/>
                    <a:pt x="302" y="415"/>
                  </a:cubicBezTo>
                  <a:cubicBezTo>
                    <a:pt x="243" y="407"/>
                    <a:pt x="201" y="353"/>
                    <a:pt x="209" y="295"/>
                  </a:cubicBezTo>
                  <a:cubicBezTo>
                    <a:pt x="217" y="237"/>
                    <a:pt x="271" y="197"/>
                    <a:pt x="330" y="205"/>
                  </a:cubicBezTo>
                  <a:cubicBezTo>
                    <a:pt x="389" y="212"/>
                    <a:pt x="431" y="266"/>
                    <a:pt x="423" y="324"/>
                  </a:cubicBezTo>
                  <a:close/>
                  <a:moveTo>
                    <a:pt x="604" y="310"/>
                  </a:moveTo>
                  <a:lnTo>
                    <a:pt x="604" y="310"/>
                  </a:lnTo>
                  <a:cubicBezTo>
                    <a:pt x="580" y="302"/>
                    <a:pt x="560" y="285"/>
                    <a:pt x="550" y="261"/>
                  </a:cubicBezTo>
                  <a:cubicBezTo>
                    <a:pt x="537" y="230"/>
                    <a:pt x="543" y="196"/>
                    <a:pt x="562" y="171"/>
                  </a:cubicBezTo>
                  <a:lnTo>
                    <a:pt x="563" y="170"/>
                  </a:lnTo>
                  <a:lnTo>
                    <a:pt x="586" y="147"/>
                  </a:lnTo>
                  <a:lnTo>
                    <a:pt x="547" y="96"/>
                  </a:lnTo>
                  <a:lnTo>
                    <a:pt x="518" y="111"/>
                  </a:lnTo>
                  <a:lnTo>
                    <a:pt x="516" y="112"/>
                  </a:lnTo>
                  <a:cubicBezTo>
                    <a:pt x="470" y="131"/>
                    <a:pt x="417" y="109"/>
                    <a:pt x="398" y="64"/>
                  </a:cubicBezTo>
                  <a:cubicBezTo>
                    <a:pt x="394" y="55"/>
                    <a:pt x="391" y="45"/>
                    <a:pt x="390" y="35"/>
                  </a:cubicBezTo>
                  <a:lnTo>
                    <a:pt x="391" y="34"/>
                  </a:lnTo>
                  <a:lnTo>
                    <a:pt x="390" y="7"/>
                  </a:lnTo>
                  <a:lnTo>
                    <a:pt x="326" y="0"/>
                  </a:lnTo>
                  <a:lnTo>
                    <a:pt x="316" y="30"/>
                  </a:lnTo>
                  <a:lnTo>
                    <a:pt x="316" y="30"/>
                  </a:lnTo>
                  <a:cubicBezTo>
                    <a:pt x="307" y="52"/>
                    <a:pt x="290" y="70"/>
                    <a:pt x="266" y="80"/>
                  </a:cubicBezTo>
                  <a:cubicBezTo>
                    <a:pt x="232" y="94"/>
                    <a:pt x="194" y="86"/>
                    <a:pt x="169" y="62"/>
                  </a:cubicBezTo>
                  <a:lnTo>
                    <a:pt x="167" y="60"/>
                  </a:lnTo>
                  <a:lnTo>
                    <a:pt x="150" y="45"/>
                  </a:lnTo>
                  <a:lnTo>
                    <a:pt x="99" y="83"/>
                  </a:lnTo>
                  <a:lnTo>
                    <a:pt x="114" y="111"/>
                  </a:lnTo>
                  <a:lnTo>
                    <a:pt x="115" y="114"/>
                  </a:lnTo>
                  <a:cubicBezTo>
                    <a:pt x="134" y="159"/>
                    <a:pt x="113" y="211"/>
                    <a:pt x="66" y="230"/>
                  </a:cubicBezTo>
                  <a:cubicBezTo>
                    <a:pt x="54" y="235"/>
                    <a:pt x="43" y="236"/>
                    <a:pt x="29" y="237"/>
                  </a:cubicBezTo>
                  <a:lnTo>
                    <a:pt x="8" y="237"/>
                  </a:lnTo>
                  <a:lnTo>
                    <a:pt x="0" y="300"/>
                  </a:lnTo>
                  <a:lnTo>
                    <a:pt x="26" y="308"/>
                  </a:lnTo>
                  <a:cubicBezTo>
                    <a:pt x="51" y="316"/>
                    <a:pt x="71" y="334"/>
                    <a:pt x="82" y="359"/>
                  </a:cubicBezTo>
                  <a:cubicBezTo>
                    <a:pt x="96" y="392"/>
                    <a:pt x="89" y="428"/>
                    <a:pt x="66" y="453"/>
                  </a:cubicBezTo>
                  <a:lnTo>
                    <a:pt x="46" y="472"/>
                  </a:lnTo>
                  <a:lnTo>
                    <a:pt x="86" y="523"/>
                  </a:lnTo>
                  <a:lnTo>
                    <a:pt x="108" y="511"/>
                  </a:lnTo>
                  <a:lnTo>
                    <a:pt x="109" y="510"/>
                  </a:lnTo>
                  <a:cubicBezTo>
                    <a:pt x="114" y="508"/>
                    <a:pt x="112" y="509"/>
                    <a:pt x="117" y="507"/>
                  </a:cubicBezTo>
                  <a:cubicBezTo>
                    <a:pt x="163" y="488"/>
                    <a:pt x="216" y="509"/>
                    <a:pt x="235" y="555"/>
                  </a:cubicBezTo>
                  <a:cubicBezTo>
                    <a:pt x="240" y="566"/>
                    <a:pt x="242" y="577"/>
                    <a:pt x="242" y="588"/>
                  </a:cubicBezTo>
                  <a:lnTo>
                    <a:pt x="242" y="588"/>
                  </a:lnTo>
                  <a:lnTo>
                    <a:pt x="243" y="612"/>
                  </a:lnTo>
                  <a:lnTo>
                    <a:pt x="307" y="621"/>
                  </a:lnTo>
                  <a:lnTo>
                    <a:pt x="315" y="596"/>
                  </a:lnTo>
                  <a:cubicBezTo>
                    <a:pt x="322" y="572"/>
                    <a:pt x="340" y="550"/>
                    <a:pt x="366" y="540"/>
                  </a:cubicBezTo>
                  <a:cubicBezTo>
                    <a:pt x="399" y="526"/>
                    <a:pt x="435" y="533"/>
                    <a:pt x="461" y="554"/>
                  </a:cubicBezTo>
                  <a:lnTo>
                    <a:pt x="482" y="574"/>
                  </a:lnTo>
                  <a:lnTo>
                    <a:pt x="533" y="536"/>
                  </a:lnTo>
                  <a:lnTo>
                    <a:pt x="518" y="507"/>
                  </a:lnTo>
                  <a:lnTo>
                    <a:pt x="517" y="506"/>
                  </a:lnTo>
                  <a:cubicBezTo>
                    <a:pt x="498" y="460"/>
                    <a:pt x="520" y="408"/>
                    <a:pt x="566" y="389"/>
                  </a:cubicBezTo>
                  <a:cubicBezTo>
                    <a:pt x="576" y="385"/>
                    <a:pt x="587" y="383"/>
                    <a:pt x="598" y="383"/>
                  </a:cubicBezTo>
                  <a:lnTo>
                    <a:pt x="624" y="382"/>
                  </a:lnTo>
                  <a:lnTo>
                    <a:pt x="633" y="319"/>
                  </a:lnTo>
                  <a:lnTo>
                    <a:pt x="604" y="31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8" name="Freeform 5"/>
          <p:cNvSpPr>
            <a:spLocks noChangeAspect="1" noEditPoints="1"/>
          </p:cNvSpPr>
          <p:nvPr/>
        </p:nvSpPr>
        <p:spPr bwMode="auto">
          <a:xfrm>
            <a:off x="4612951" y="1616682"/>
            <a:ext cx="601985" cy="554346"/>
          </a:xfrm>
          <a:custGeom>
            <a:avLst/>
            <a:gdLst>
              <a:gd name="T0" fmla="*/ 630 w 676"/>
              <a:gd name="T1" fmla="*/ 155 h 627"/>
              <a:gd name="T2" fmla="*/ 520 w 676"/>
              <a:gd name="T3" fmla="*/ 160 h 627"/>
              <a:gd name="T4" fmla="*/ 378 w 676"/>
              <a:gd name="T5" fmla="*/ 135 h 627"/>
              <a:gd name="T6" fmla="*/ 299 w 676"/>
              <a:gd name="T7" fmla="*/ 128 h 627"/>
              <a:gd name="T8" fmla="*/ 153 w 676"/>
              <a:gd name="T9" fmla="*/ 171 h 627"/>
              <a:gd name="T10" fmla="*/ 45 w 676"/>
              <a:gd name="T11" fmla="*/ 166 h 627"/>
              <a:gd name="T12" fmla="*/ 0 w 676"/>
              <a:gd name="T13" fmla="*/ 349 h 627"/>
              <a:gd name="T14" fmla="*/ 30 w 676"/>
              <a:gd name="T15" fmla="*/ 349 h 627"/>
              <a:gd name="T16" fmla="*/ 50 w 676"/>
              <a:gd name="T17" fmla="*/ 211 h 627"/>
              <a:gd name="T18" fmla="*/ 81 w 676"/>
              <a:gd name="T19" fmla="*/ 581 h 627"/>
              <a:gd name="T20" fmla="*/ 131 w 676"/>
              <a:gd name="T21" fmla="*/ 541 h 627"/>
              <a:gd name="T22" fmla="*/ 150 w 676"/>
              <a:gd name="T23" fmla="*/ 211 h 627"/>
              <a:gd name="T24" fmla="*/ 165 w 676"/>
              <a:gd name="T25" fmla="*/ 370 h 627"/>
              <a:gd name="T26" fmla="*/ 179 w 676"/>
              <a:gd name="T27" fmla="*/ 187 h 627"/>
              <a:gd name="T28" fmla="*/ 198 w 676"/>
              <a:gd name="T29" fmla="*/ 579 h 627"/>
              <a:gd name="T30" fmla="*/ 271 w 676"/>
              <a:gd name="T31" fmla="*/ 627 h 627"/>
              <a:gd name="T32" fmla="*/ 304 w 676"/>
              <a:gd name="T33" fmla="*/ 187 h 627"/>
              <a:gd name="T34" fmla="*/ 323 w 676"/>
              <a:gd name="T35" fmla="*/ 347 h 627"/>
              <a:gd name="T36" fmla="*/ 350 w 676"/>
              <a:gd name="T37" fmla="*/ 348 h 627"/>
              <a:gd name="T38" fmla="*/ 369 w 676"/>
              <a:gd name="T39" fmla="*/ 196 h 627"/>
              <a:gd name="T40" fmla="*/ 408 w 676"/>
              <a:gd name="T41" fmla="*/ 623 h 627"/>
              <a:gd name="T42" fmla="*/ 479 w 676"/>
              <a:gd name="T43" fmla="*/ 568 h 627"/>
              <a:gd name="T44" fmla="*/ 498 w 676"/>
              <a:gd name="T45" fmla="*/ 196 h 627"/>
              <a:gd name="T46" fmla="*/ 511 w 676"/>
              <a:gd name="T47" fmla="*/ 370 h 627"/>
              <a:gd name="T48" fmla="*/ 528 w 676"/>
              <a:gd name="T49" fmla="*/ 211 h 627"/>
              <a:gd name="T50" fmla="*/ 546 w 676"/>
              <a:gd name="T51" fmla="*/ 529 h 627"/>
              <a:gd name="T52" fmla="*/ 604 w 676"/>
              <a:gd name="T53" fmla="*/ 570 h 627"/>
              <a:gd name="T54" fmla="*/ 628 w 676"/>
              <a:gd name="T55" fmla="*/ 211 h 627"/>
              <a:gd name="T56" fmla="*/ 647 w 676"/>
              <a:gd name="T57" fmla="*/ 352 h 627"/>
              <a:gd name="T58" fmla="*/ 676 w 676"/>
              <a:gd name="T59" fmla="*/ 353 h 627"/>
              <a:gd name="T60" fmla="*/ 630 w 676"/>
              <a:gd name="T61" fmla="*/ 155 h 627"/>
              <a:gd name="T62" fmla="*/ 584 w 676"/>
              <a:gd name="T63" fmla="*/ 135 h 627"/>
              <a:gd name="T64" fmla="*/ 584 w 676"/>
              <a:gd name="T65" fmla="*/ 52 h 627"/>
              <a:gd name="T66" fmla="*/ 584 w 676"/>
              <a:gd name="T67" fmla="*/ 135 h 627"/>
              <a:gd name="T68" fmla="*/ 88 w 676"/>
              <a:gd name="T69" fmla="*/ 147 h 627"/>
              <a:gd name="T70" fmla="*/ 88 w 676"/>
              <a:gd name="T71" fmla="*/ 64 h 627"/>
              <a:gd name="T72" fmla="*/ 88 w 676"/>
              <a:gd name="T73" fmla="*/ 147 h 627"/>
              <a:gd name="T74" fmla="*/ 423 w 676"/>
              <a:gd name="T75" fmla="*/ 115 h 627"/>
              <a:gd name="T76" fmla="*/ 423 w 676"/>
              <a:gd name="T77" fmla="*/ 15 h 627"/>
              <a:gd name="T78" fmla="*/ 423 w 676"/>
              <a:gd name="T79" fmla="*/ 115 h 627"/>
              <a:gd name="T80" fmla="*/ 250 w 676"/>
              <a:gd name="T81" fmla="*/ 100 h 627"/>
              <a:gd name="T82" fmla="*/ 250 w 676"/>
              <a:gd name="T83" fmla="*/ 0 h 627"/>
              <a:gd name="T84" fmla="*/ 250 w 676"/>
              <a:gd name="T85" fmla="*/ 100 h 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76" h="627">
                <a:moveTo>
                  <a:pt x="630" y="155"/>
                </a:moveTo>
                <a:lnTo>
                  <a:pt x="630" y="155"/>
                </a:lnTo>
                <a:lnTo>
                  <a:pt x="538" y="155"/>
                </a:lnTo>
                <a:cubicBezTo>
                  <a:pt x="532" y="155"/>
                  <a:pt x="525" y="157"/>
                  <a:pt x="520" y="160"/>
                </a:cubicBezTo>
                <a:cubicBezTo>
                  <a:pt x="510" y="141"/>
                  <a:pt x="492" y="135"/>
                  <a:pt x="472" y="135"/>
                </a:cubicBezTo>
                <a:lnTo>
                  <a:pt x="378" y="135"/>
                </a:lnTo>
                <a:cubicBezTo>
                  <a:pt x="362" y="135"/>
                  <a:pt x="348" y="135"/>
                  <a:pt x="338" y="148"/>
                </a:cubicBezTo>
                <a:cubicBezTo>
                  <a:pt x="328" y="135"/>
                  <a:pt x="314" y="128"/>
                  <a:pt x="299" y="128"/>
                </a:cubicBezTo>
                <a:lnTo>
                  <a:pt x="204" y="128"/>
                </a:lnTo>
                <a:cubicBezTo>
                  <a:pt x="180" y="128"/>
                  <a:pt x="160" y="146"/>
                  <a:pt x="153" y="171"/>
                </a:cubicBezTo>
                <a:cubicBezTo>
                  <a:pt x="147" y="168"/>
                  <a:pt x="130" y="166"/>
                  <a:pt x="124" y="166"/>
                </a:cubicBezTo>
                <a:lnTo>
                  <a:pt x="45" y="166"/>
                </a:lnTo>
                <a:cubicBezTo>
                  <a:pt x="20" y="166"/>
                  <a:pt x="0" y="190"/>
                  <a:pt x="0" y="220"/>
                </a:cubicBezTo>
                <a:lnTo>
                  <a:pt x="0" y="349"/>
                </a:lnTo>
                <a:cubicBezTo>
                  <a:pt x="0" y="359"/>
                  <a:pt x="2" y="369"/>
                  <a:pt x="15" y="369"/>
                </a:cubicBezTo>
                <a:cubicBezTo>
                  <a:pt x="28" y="369"/>
                  <a:pt x="30" y="359"/>
                  <a:pt x="30" y="349"/>
                </a:cubicBezTo>
                <a:cubicBezTo>
                  <a:pt x="30" y="337"/>
                  <a:pt x="31" y="211"/>
                  <a:pt x="31" y="211"/>
                </a:cubicBezTo>
                <a:lnTo>
                  <a:pt x="50" y="211"/>
                </a:lnTo>
                <a:cubicBezTo>
                  <a:pt x="50" y="211"/>
                  <a:pt x="49" y="530"/>
                  <a:pt x="49" y="546"/>
                </a:cubicBezTo>
                <a:cubicBezTo>
                  <a:pt x="50" y="580"/>
                  <a:pt x="69" y="581"/>
                  <a:pt x="81" y="581"/>
                </a:cubicBezTo>
                <a:lnTo>
                  <a:pt x="101" y="581"/>
                </a:lnTo>
                <a:cubicBezTo>
                  <a:pt x="112" y="581"/>
                  <a:pt x="129" y="580"/>
                  <a:pt x="131" y="541"/>
                </a:cubicBezTo>
                <a:cubicBezTo>
                  <a:pt x="131" y="524"/>
                  <a:pt x="131" y="211"/>
                  <a:pt x="131" y="211"/>
                </a:cubicBezTo>
                <a:lnTo>
                  <a:pt x="150" y="211"/>
                </a:lnTo>
                <a:lnTo>
                  <a:pt x="150" y="353"/>
                </a:lnTo>
                <a:cubicBezTo>
                  <a:pt x="150" y="367"/>
                  <a:pt x="155" y="370"/>
                  <a:pt x="165" y="370"/>
                </a:cubicBezTo>
                <a:cubicBezTo>
                  <a:pt x="175" y="370"/>
                  <a:pt x="180" y="363"/>
                  <a:pt x="180" y="351"/>
                </a:cubicBezTo>
                <a:cubicBezTo>
                  <a:pt x="180" y="344"/>
                  <a:pt x="179" y="187"/>
                  <a:pt x="179" y="187"/>
                </a:cubicBezTo>
                <a:lnTo>
                  <a:pt x="198" y="187"/>
                </a:lnTo>
                <a:cubicBezTo>
                  <a:pt x="198" y="187"/>
                  <a:pt x="198" y="555"/>
                  <a:pt x="198" y="579"/>
                </a:cubicBezTo>
                <a:cubicBezTo>
                  <a:pt x="199" y="620"/>
                  <a:pt x="221" y="627"/>
                  <a:pt x="235" y="627"/>
                </a:cubicBezTo>
                <a:lnTo>
                  <a:pt x="271" y="627"/>
                </a:lnTo>
                <a:cubicBezTo>
                  <a:pt x="285" y="627"/>
                  <a:pt x="303" y="620"/>
                  <a:pt x="305" y="573"/>
                </a:cubicBezTo>
                <a:cubicBezTo>
                  <a:pt x="306" y="554"/>
                  <a:pt x="304" y="187"/>
                  <a:pt x="304" y="187"/>
                </a:cubicBezTo>
                <a:lnTo>
                  <a:pt x="323" y="187"/>
                </a:lnTo>
                <a:lnTo>
                  <a:pt x="323" y="347"/>
                </a:lnTo>
                <a:cubicBezTo>
                  <a:pt x="323" y="363"/>
                  <a:pt x="325" y="369"/>
                  <a:pt x="338" y="369"/>
                </a:cubicBezTo>
                <a:cubicBezTo>
                  <a:pt x="348" y="369"/>
                  <a:pt x="350" y="362"/>
                  <a:pt x="350" y="348"/>
                </a:cubicBezTo>
                <a:cubicBezTo>
                  <a:pt x="350" y="338"/>
                  <a:pt x="351" y="196"/>
                  <a:pt x="351" y="196"/>
                </a:cubicBezTo>
                <a:lnTo>
                  <a:pt x="369" y="196"/>
                </a:lnTo>
                <a:cubicBezTo>
                  <a:pt x="369" y="196"/>
                  <a:pt x="370" y="551"/>
                  <a:pt x="370" y="575"/>
                </a:cubicBezTo>
                <a:cubicBezTo>
                  <a:pt x="371" y="615"/>
                  <a:pt x="395" y="623"/>
                  <a:pt x="408" y="623"/>
                </a:cubicBezTo>
                <a:lnTo>
                  <a:pt x="445" y="623"/>
                </a:lnTo>
                <a:cubicBezTo>
                  <a:pt x="458" y="623"/>
                  <a:pt x="477" y="615"/>
                  <a:pt x="479" y="568"/>
                </a:cubicBezTo>
                <a:cubicBezTo>
                  <a:pt x="480" y="546"/>
                  <a:pt x="479" y="196"/>
                  <a:pt x="479" y="196"/>
                </a:cubicBezTo>
                <a:lnTo>
                  <a:pt x="498" y="196"/>
                </a:lnTo>
                <a:cubicBezTo>
                  <a:pt x="498" y="196"/>
                  <a:pt x="498" y="333"/>
                  <a:pt x="498" y="348"/>
                </a:cubicBezTo>
                <a:cubicBezTo>
                  <a:pt x="498" y="360"/>
                  <a:pt x="501" y="370"/>
                  <a:pt x="511" y="370"/>
                </a:cubicBezTo>
                <a:cubicBezTo>
                  <a:pt x="523" y="370"/>
                  <a:pt x="526" y="365"/>
                  <a:pt x="527" y="354"/>
                </a:cubicBezTo>
                <a:cubicBezTo>
                  <a:pt x="527" y="372"/>
                  <a:pt x="528" y="211"/>
                  <a:pt x="528" y="211"/>
                </a:cubicBezTo>
                <a:lnTo>
                  <a:pt x="546" y="211"/>
                </a:lnTo>
                <a:cubicBezTo>
                  <a:pt x="546" y="211"/>
                  <a:pt x="546" y="524"/>
                  <a:pt x="546" y="529"/>
                </a:cubicBezTo>
                <a:cubicBezTo>
                  <a:pt x="547" y="563"/>
                  <a:pt x="558" y="570"/>
                  <a:pt x="569" y="570"/>
                </a:cubicBezTo>
                <a:lnTo>
                  <a:pt x="604" y="570"/>
                </a:lnTo>
                <a:cubicBezTo>
                  <a:pt x="615" y="570"/>
                  <a:pt x="627" y="563"/>
                  <a:pt x="628" y="524"/>
                </a:cubicBezTo>
                <a:cubicBezTo>
                  <a:pt x="629" y="504"/>
                  <a:pt x="628" y="211"/>
                  <a:pt x="628" y="211"/>
                </a:cubicBezTo>
                <a:lnTo>
                  <a:pt x="647" y="211"/>
                </a:lnTo>
                <a:lnTo>
                  <a:pt x="647" y="352"/>
                </a:lnTo>
                <a:cubicBezTo>
                  <a:pt x="647" y="362"/>
                  <a:pt x="653" y="369"/>
                  <a:pt x="662" y="369"/>
                </a:cubicBezTo>
                <a:cubicBezTo>
                  <a:pt x="671" y="369"/>
                  <a:pt x="676" y="363"/>
                  <a:pt x="676" y="353"/>
                </a:cubicBezTo>
                <a:lnTo>
                  <a:pt x="676" y="215"/>
                </a:lnTo>
                <a:cubicBezTo>
                  <a:pt x="676" y="186"/>
                  <a:pt x="655" y="155"/>
                  <a:pt x="630" y="155"/>
                </a:cubicBezTo>
                <a:close/>
                <a:moveTo>
                  <a:pt x="584" y="135"/>
                </a:moveTo>
                <a:lnTo>
                  <a:pt x="584" y="135"/>
                </a:lnTo>
                <a:cubicBezTo>
                  <a:pt x="607" y="135"/>
                  <a:pt x="626" y="116"/>
                  <a:pt x="626" y="93"/>
                </a:cubicBezTo>
                <a:cubicBezTo>
                  <a:pt x="626" y="70"/>
                  <a:pt x="607" y="52"/>
                  <a:pt x="584" y="52"/>
                </a:cubicBezTo>
                <a:cubicBezTo>
                  <a:pt x="562" y="52"/>
                  <a:pt x="543" y="70"/>
                  <a:pt x="543" y="93"/>
                </a:cubicBezTo>
                <a:cubicBezTo>
                  <a:pt x="543" y="116"/>
                  <a:pt x="562" y="135"/>
                  <a:pt x="584" y="135"/>
                </a:cubicBezTo>
                <a:close/>
                <a:moveTo>
                  <a:pt x="88" y="147"/>
                </a:moveTo>
                <a:lnTo>
                  <a:pt x="88" y="147"/>
                </a:lnTo>
                <a:cubicBezTo>
                  <a:pt x="111" y="147"/>
                  <a:pt x="130" y="128"/>
                  <a:pt x="130" y="105"/>
                </a:cubicBezTo>
                <a:cubicBezTo>
                  <a:pt x="130" y="82"/>
                  <a:pt x="111" y="64"/>
                  <a:pt x="88" y="64"/>
                </a:cubicBezTo>
                <a:cubicBezTo>
                  <a:pt x="65" y="64"/>
                  <a:pt x="47" y="82"/>
                  <a:pt x="47" y="105"/>
                </a:cubicBezTo>
                <a:cubicBezTo>
                  <a:pt x="47" y="128"/>
                  <a:pt x="65" y="147"/>
                  <a:pt x="88" y="147"/>
                </a:cubicBezTo>
                <a:close/>
                <a:moveTo>
                  <a:pt x="423" y="115"/>
                </a:moveTo>
                <a:lnTo>
                  <a:pt x="423" y="115"/>
                </a:lnTo>
                <a:cubicBezTo>
                  <a:pt x="451" y="115"/>
                  <a:pt x="473" y="93"/>
                  <a:pt x="473" y="65"/>
                </a:cubicBezTo>
                <a:cubicBezTo>
                  <a:pt x="473" y="37"/>
                  <a:pt x="451" y="15"/>
                  <a:pt x="423" y="15"/>
                </a:cubicBezTo>
                <a:cubicBezTo>
                  <a:pt x="396" y="15"/>
                  <a:pt x="373" y="37"/>
                  <a:pt x="373" y="65"/>
                </a:cubicBezTo>
                <a:cubicBezTo>
                  <a:pt x="373" y="93"/>
                  <a:pt x="396" y="115"/>
                  <a:pt x="423" y="115"/>
                </a:cubicBezTo>
                <a:close/>
                <a:moveTo>
                  <a:pt x="250" y="100"/>
                </a:moveTo>
                <a:lnTo>
                  <a:pt x="250" y="100"/>
                </a:lnTo>
                <a:cubicBezTo>
                  <a:pt x="277" y="100"/>
                  <a:pt x="300" y="77"/>
                  <a:pt x="300" y="49"/>
                </a:cubicBezTo>
                <a:cubicBezTo>
                  <a:pt x="300" y="22"/>
                  <a:pt x="277" y="0"/>
                  <a:pt x="250" y="0"/>
                </a:cubicBezTo>
                <a:cubicBezTo>
                  <a:pt x="222" y="0"/>
                  <a:pt x="200" y="22"/>
                  <a:pt x="200" y="49"/>
                </a:cubicBezTo>
                <a:cubicBezTo>
                  <a:pt x="200" y="77"/>
                  <a:pt x="222" y="100"/>
                  <a:pt x="250" y="100"/>
                </a:cubicBezTo>
                <a:close/>
              </a:path>
            </a:pathLst>
          </a:custGeom>
          <a:solidFill>
            <a:srgbClr val="00277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0" name="Freeform 25"/>
          <p:cNvSpPr>
            <a:spLocks noChangeAspect="1" noEditPoints="1"/>
          </p:cNvSpPr>
          <p:nvPr/>
        </p:nvSpPr>
        <p:spPr bwMode="auto">
          <a:xfrm>
            <a:off x="7785407" y="3616336"/>
            <a:ext cx="656914" cy="537906"/>
          </a:xfrm>
          <a:custGeom>
            <a:avLst/>
            <a:gdLst>
              <a:gd name="T0" fmla="*/ 4026 w 4151"/>
              <a:gd name="T1" fmla="*/ 2869 h 3399"/>
              <a:gd name="T2" fmla="*/ 4105 w 4151"/>
              <a:gd name="T3" fmla="*/ 2912 h 3399"/>
              <a:gd name="T4" fmla="*/ 4148 w 4151"/>
              <a:gd name="T5" fmla="*/ 2990 h 3399"/>
              <a:gd name="T6" fmla="*/ 4148 w 4151"/>
              <a:gd name="T7" fmla="*/ 3274 h 3399"/>
              <a:gd name="T8" fmla="*/ 4105 w 4151"/>
              <a:gd name="T9" fmla="*/ 3354 h 3399"/>
              <a:gd name="T10" fmla="*/ 4026 w 4151"/>
              <a:gd name="T11" fmla="*/ 3396 h 3399"/>
              <a:gd name="T12" fmla="*/ 138 w 4151"/>
              <a:gd name="T13" fmla="*/ 3396 h 3399"/>
              <a:gd name="T14" fmla="*/ 60 w 4151"/>
              <a:gd name="T15" fmla="*/ 3354 h 3399"/>
              <a:gd name="T16" fmla="*/ 18 w 4151"/>
              <a:gd name="T17" fmla="*/ 3274 h 3399"/>
              <a:gd name="T18" fmla="*/ 18 w 4151"/>
              <a:gd name="T19" fmla="*/ 2990 h 3399"/>
              <a:gd name="T20" fmla="*/ 60 w 4151"/>
              <a:gd name="T21" fmla="*/ 2912 h 3399"/>
              <a:gd name="T22" fmla="*/ 138 w 4151"/>
              <a:gd name="T23" fmla="*/ 2869 h 3399"/>
              <a:gd name="T24" fmla="*/ 3368 w 4151"/>
              <a:gd name="T25" fmla="*/ 1213 h 3399"/>
              <a:gd name="T26" fmla="*/ 3455 w 4151"/>
              <a:gd name="T27" fmla="*/ 1240 h 3399"/>
              <a:gd name="T28" fmla="*/ 3511 w 4151"/>
              <a:gd name="T29" fmla="*/ 1309 h 3399"/>
              <a:gd name="T30" fmla="*/ 3524 w 4151"/>
              <a:gd name="T31" fmla="*/ 2516 h 3399"/>
              <a:gd name="T32" fmla="*/ 3498 w 4151"/>
              <a:gd name="T33" fmla="*/ 2602 h 3399"/>
              <a:gd name="T34" fmla="*/ 3428 w 4151"/>
              <a:gd name="T35" fmla="*/ 2659 h 3399"/>
              <a:gd name="T36" fmla="*/ 3104 w 4151"/>
              <a:gd name="T37" fmla="*/ 2672 h 3399"/>
              <a:gd name="T38" fmla="*/ 3017 w 4151"/>
              <a:gd name="T39" fmla="*/ 2644 h 3399"/>
              <a:gd name="T40" fmla="*/ 2960 w 4151"/>
              <a:gd name="T41" fmla="*/ 2576 h 3399"/>
              <a:gd name="T42" fmla="*/ 2948 w 4151"/>
              <a:gd name="T43" fmla="*/ 1369 h 3399"/>
              <a:gd name="T44" fmla="*/ 2974 w 4151"/>
              <a:gd name="T45" fmla="*/ 1282 h 3399"/>
              <a:gd name="T46" fmla="*/ 3042 w 4151"/>
              <a:gd name="T47" fmla="*/ 1226 h 3399"/>
              <a:gd name="T48" fmla="*/ 1936 w 4151"/>
              <a:gd name="T49" fmla="*/ 1213 h 3399"/>
              <a:gd name="T50" fmla="*/ 2262 w 4151"/>
              <a:gd name="T51" fmla="*/ 1226 h 3399"/>
              <a:gd name="T52" fmla="*/ 2331 w 4151"/>
              <a:gd name="T53" fmla="*/ 1282 h 3399"/>
              <a:gd name="T54" fmla="*/ 2357 w 4151"/>
              <a:gd name="T55" fmla="*/ 1369 h 3399"/>
              <a:gd name="T56" fmla="*/ 2345 w 4151"/>
              <a:gd name="T57" fmla="*/ 2576 h 3399"/>
              <a:gd name="T58" fmla="*/ 2288 w 4151"/>
              <a:gd name="T59" fmla="*/ 2644 h 3399"/>
              <a:gd name="T60" fmla="*/ 2201 w 4151"/>
              <a:gd name="T61" fmla="*/ 2672 h 3399"/>
              <a:gd name="T62" fmla="*/ 1875 w 4151"/>
              <a:gd name="T63" fmla="*/ 2659 h 3399"/>
              <a:gd name="T64" fmla="*/ 1806 w 4151"/>
              <a:gd name="T65" fmla="*/ 2602 h 3399"/>
              <a:gd name="T66" fmla="*/ 1780 w 4151"/>
              <a:gd name="T67" fmla="*/ 2516 h 3399"/>
              <a:gd name="T68" fmla="*/ 1792 w 4151"/>
              <a:gd name="T69" fmla="*/ 1309 h 3399"/>
              <a:gd name="T70" fmla="*/ 1849 w 4151"/>
              <a:gd name="T71" fmla="*/ 1240 h 3399"/>
              <a:gd name="T72" fmla="*/ 1936 w 4151"/>
              <a:gd name="T73" fmla="*/ 1213 h 3399"/>
              <a:gd name="T74" fmla="*/ 1065 w 4151"/>
              <a:gd name="T75" fmla="*/ 1216 h 3399"/>
              <a:gd name="T76" fmla="*/ 1144 w 4151"/>
              <a:gd name="T77" fmla="*/ 1259 h 3399"/>
              <a:gd name="T78" fmla="*/ 1186 w 4151"/>
              <a:gd name="T79" fmla="*/ 1338 h 3399"/>
              <a:gd name="T80" fmla="*/ 1186 w 4151"/>
              <a:gd name="T81" fmla="*/ 2547 h 3399"/>
              <a:gd name="T82" fmla="*/ 1144 w 4151"/>
              <a:gd name="T83" fmla="*/ 2625 h 3399"/>
              <a:gd name="T84" fmla="*/ 1065 w 4151"/>
              <a:gd name="T85" fmla="*/ 2668 h 3399"/>
              <a:gd name="T86" fmla="*/ 736 w 4151"/>
              <a:gd name="T87" fmla="*/ 2668 h 3399"/>
              <a:gd name="T88" fmla="*/ 658 w 4151"/>
              <a:gd name="T89" fmla="*/ 2625 h 3399"/>
              <a:gd name="T90" fmla="*/ 615 w 4151"/>
              <a:gd name="T91" fmla="*/ 2547 h 3399"/>
              <a:gd name="T92" fmla="*/ 615 w 4151"/>
              <a:gd name="T93" fmla="*/ 1338 h 3399"/>
              <a:gd name="T94" fmla="*/ 658 w 4151"/>
              <a:gd name="T95" fmla="*/ 1259 h 3399"/>
              <a:gd name="T96" fmla="*/ 736 w 4151"/>
              <a:gd name="T97" fmla="*/ 1216 h 3399"/>
              <a:gd name="T98" fmla="*/ 2080 w 4151"/>
              <a:gd name="T99" fmla="*/ 0 h 3399"/>
              <a:gd name="T100" fmla="*/ 4080 w 4151"/>
              <a:gd name="T101" fmla="*/ 777 h 3399"/>
              <a:gd name="T102" fmla="*/ 4131 w 4151"/>
              <a:gd name="T103" fmla="*/ 833 h 3399"/>
              <a:gd name="T104" fmla="*/ 4128 w 4151"/>
              <a:gd name="T105" fmla="*/ 908 h 3399"/>
              <a:gd name="T106" fmla="*/ 4073 w 4151"/>
              <a:gd name="T107" fmla="*/ 962 h 3399"/>
              <a:gd name="T108" fmla="*/ 116 w 4151"/>
              <a:gd name="T109" fmla="*/ 973 h 3399"/>
              <a:gd name="T110" fmla="*/ 40 w 4151"/>
              <a:gd name="T111" fmla="*/ 948 h 3399"/>
              <a:gd name="T112" fmla="*/ 1 w 4151"/>
              <a:gd name="T113" fmla="*/ 884 h 3399"/>
              <a:gd name="T114" fmla="*/ 18 w 4151"/>
              <a:gd name="T115" fmla="*/ 811 h 3399"/>
              <a:gd name="T116" fmla="*/ 82 w 4151"/>
              <a:gd name="T117" fmla="*/ 767 h 3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151" h="3399">
                <a:moveTo>
                  <a:pt x="170" y="2865"/>
                </a:moveTo>
                <a:lnTo>
                  <a:pt x="3995" y="2865"/>
                </a:lnTo>
                <a:lnTo>
                  <a:pt x="4026" y="2869"/>
                </a:lnTo>
                <a:lnTo>
                  <a:pt x="4055" y="2878"/>
                </a:lnTo>
                <a:lnTo>
                  <a:pt x="4082" y="2893"/>
                </a:lnTo>
                <a:lnTo>
                  <a:pt x="4105" y="2912"/>
                </a:lnTo>
                <a:lnTo>
                  <a:pt x="4124" y="2935"/>
                </a:lnTo>
                <a:lnTo>
                  <a:pt x="4138" y="2961"/>
                </a:lnTo>
                <a:lnTo>
                  <a:pt x="4148" y="2990"/>
                </a:lnTo>
                <a:lnTo>
                  <a:pt x="4151" y="3022"/>
                </a:lnTo>
                <a:lnTo>
                  <a:pt x="4151" y="3243"/>
                </a:lnTo>
                <a:lnTo>
                  <a:pt x="4148" y="3274"/>
                </a:lnTo>
                <a:lnTo>
                  <a:pt x="4138" y="3305"/>
                </a:lnTo>
                <a:lnTo>
                  <a:pt x="4124" y="3331"/>
                </a:lnTo>
                <a:lnTo>
                  <a:pt x="4105" y="3354"/>
                </a:lnTo>
                <a:lnTo>
                  <a:pt x="4082" y="3373"/>
                </a:lnTo>
                <a:lnTo>
                  <a:pt x="4055" y="3386"/>
                </a:lnTo>
                <a:lnTo>
                  <a:pt x="4026" y="3396"/>
                </a:lnTo>
                <a:lnTo>
                  <a:pt x="3995" y="3399"/>
                </a:lnTo>
                <a:lnTo>
                  <a:pt x="170" y="3399"/>
                </a:lnTo>
                <a:lnTo>
                  <a:pt x="138" y="3396"/>
                </a:lnTo>
                <a:lnTo>
                  <a:pt x="109" y="3386"/>
                </a:lnTo>
                <a:lnTo>
                  <a:pt x="83" y="3373"/>
                </a:lnTo>
                <a:lnTo>
                  <a:pt x="60" y="3354"/>
                </a:lnTo>
                <a:lnTo>
                  <a:pt x="42" y="3331"/>
                </a:lnTo>
                <a:lnTo>
                  <a:pt x="26" y="3305"/>
                </a:lnTo>
                <a:lnTo>
                  <a:pt x="18" y="3274"/>
                </a:lnTo>
                <a:lnTo>
                  <a:pt x="14" y="3243"/>
                </a:lnTo>
                <a:lnTo>
                  <a:pt x="14" y="3022"/>
                </a:lnTo>
                <a:lnTo>
                  <a:pt x="18" y="2990"/>
                </a:lnTo>
                <a:lnTo>
                  <a:pt x="26" y="2961"/>
                </a:lnTo>
                <a:lnTo>
                  <a:pt x="42" y="2935"/>
                </a:lnTo>
                <a:lnTo>
                  <a:pt x="60" y="2912"/>
                </a:lnTo>
                <a:lnTo>
                  <a:pt x="83" y="2893"/>
                </a:lnTo>
                <a:lnTo>
                  <a:pt x="109" y="2878"/>
                </a:lnTo>
                <a:lnTo>
                  <a:pt x="138" y="2869"/>
                </a:lnTo>
                <a:lnTo>
                  <a:pt x="170" y="2865"/>
                </a:lnTo>
                <a:close/>
                <a:moveTo>
                  <a:pt x="3104" y="1213"/>
                </a:moveTo>
                <a:lnTo>
                  <a:pt x="3368" y="1213"/>
                </a:lnTo>
                <a:lnTo>
                  <a:pt x="3399" y="1216"/>
                </a:lnTo>
                <a:lnTo>
                  <a:pt x="3428" y="1226"/>
                </a:lnTo>
                <a:lnTo>
                  <a:pt x="3455" y="1240"/>
                </a:lnTo>
                <a:lnTo>
                  <a:pt x="3479" y="1259"/>
                </a:lnTo>
                <a:lnTo>
                  <a:pt x="3498" y="1282"/>
                </a:lnTo>
                <a:lnTo>
                  <a:pt x="3511" y="1309"/>
                </a:lnTo>
                <a:lnTo>
                  <a:pt x="3520" y="1338"/>
                </a:lnTo>
                <a:lnTo>
                  <a:pt x="3524" y="1369"/>
                </a:lnTo>
                <a:lnTo>
                  <a:pt x="3524" y="2516"/>
                </a:lnTo>
                <a:lnTo>
                  <a:pt x="3520" y="2547"/>
                </a:lnTo>
                <a:lnTo>
                  <a:pt x="3511" y="2576"/>
                </a:lnTo>
                <a:lnTo>
                  <a:pt x="3498" y="2602"/>
                </a:lnTo>
                <a:lnTo>
                  <a:pt x="3479" y="2625"/>
                </a:lnTo>
                <a:lnTo>
                  <a:pt x="3455" y="2644"/>
                </a:lnTo>
                <a:lnTo>
                  <a:pt x="3428" y="2659"/>
                </a:lnTo>
                <a:lnTo>
                  <a:pt x="3399" y="2668"/>
                </a:lnTo>
                <a:lnTo>
                  <a:pt x="3368" y="2672"/>
                </a:lnTo>
                <a:lnTo>
                  <a:pt x="3104" y="2672"/>
                </a:lnTo>
                <a:lnTo>
                  <a:pt x="3072" y="2668"/>
                </a:lnTo>
                <a:lnTo>
                  <a:pt x="3042" y="2659"/>
                </a:lnTo>
                <a:lnTo>
                  <a:pt x="3017" y="2644"/>
                </a:lnTo>
                <a:lnTo>
                  <a:pt x="2993" y="2625"/>
                </a:lnTo>
                <a:lnTo>
                  <a:pt x="2974" y="2602"/>
                </a:lnTo>
                <a:lnTo>
                  <a:pt x="2960" y="2576"/>
                </a:lnTo>
                <a:lnTo>
                  <a:pt x="2951" y="2547"/>
                </a:lnTo>
                <a:lnTo>
                  <a:pt x="2948" y="2516"/>
                </a:lnTo>
                <a:lnTo>
                  <a:pt x="2948" y="1369"/>
                </a:lnTo>
                <a:lnTo>
                  <a:pt x="2951" y="1338"/>
                </a:lnTo>
                <a:lnTo>
                  <a:pt x="2960" y="1309"/>
                </a:lnTo>
                <a:lnTo>
                  <a:pt x="2974" y="1282"/>
                </a:lnTo>
                <a:lnTo>
                  <a:pt x="2993" y="1259"/>
                </a:lnTo>
                <a:lnTo>
                  <a:pt x="3017" y="1240"/>
                </a:lnTo>
                <a:lnTo>
                  <a:pt x="3042" y="1226"/>
                </a:lnTo>
                <a:lnTo>
                  <a:pt x="3072" y="1216"/>
                </a:lnTo>
                <a:lnTo>
                  <a:pt x="3104" y="1213"/>
                </a:lnTo>
                <a:close/>
                <a:moveTo>
                  <a:pt x="1936" y="1213"/>
                </a:moveTo>
                <a:lnTo>
                  <a:pt x="2201" y="1213"/>
                </a:lnTo>
                <a:lnTo>
                  <a:pt x="2233" y="1216"/>
                </a:lnTo>
                <a:lnTo>
                  <a:pt x="2262" y="1226"/>
                </a:lnTo>
                <a:lnTo>
                  <a:pt x="2288" y="1240"/>
                </a:lnTo>
                <a:lnTo>
                  <a:pt x="2311" y="1259"/>
                </a:lnTo>
                <a:lnTo>
                  <a:pt x="2331" y="1282"/>
                </a:lnTo>
                <a:lnTo>
                  <a:pt x="2345" y="1309"/>
                </a:lnTo>
                <a:lnTo>
                  <a:pt x="2354" y="1338"/>
                </a:lnTo>
                <a:lnTo>
                  <a:pt x="2357" y="1369"/>
                </a:lnTo>
                <a:lnTo>
                  <a:pt x="2357" y="2516"/>
                </a:lnTo>
                <a:lnTo>
                  <a:pt x="2354" y="2547"/>
                </a:lnTo>
                <a:lnTo>
                  <a:pt x="2345" y="2576"/>
                </a:lnTo>
                <a:lnTo>
                  <a:pt x="2331" y="2602"/>
                </a:lnTo>
                <a:lnTo>
                  <a:pt x="2311" y="2625"/>
                </a:lnTo>
                <a:lnTo>
                  <a:pt x="2288" y="2644"/>
                </a:lnTo>
                <a:lnTo>
                  <a:pt x="2262" y="2659"/>
                </a:lnTo>
                <a:lnTo>
                  <a:pt x="2233" y="2668"/>
                </a:lnTo>
                <a:lnTo>
                  <a:pt x="2201" y="2672"/>
                </a:lnTo>
                <a:lnTo>
                  <a:pt x="1936" y="2672"/>
                </a:lnTo>
                <a:lnTo>
                  <a:pt x="1904" y="2668"/>
                </a:lnTo>
                <a:lnTo>
                  <a:pt x="1875" y="2659"/>
                </a:lnTo>
                <a:lnTo>
                  <a:pt x="1849" y="2644"/>
                </a:lnTo>
                <a:lnTo>
                  <a:pt x="1826" y="2625"/>
                </a:lnTo>
                <a:lnTo>
                  <a:pt x="1806" y="2602"/>
                </a:lnTo>
                <a:lnTo>
                  <a:pt x="1792" y="2576"/>
                </a:lnTo>
                <a:lnTo>
                  <a:pt x="1783" y="2547"/>
                </a:lnTo>
                <a:lnTo>
                  <a:pt x="1780" y="2516"/>
                </a:lnTo>
                <a:lnTo>
                  <a:pt x="1780" y="1369"/>
                </a:lnTo>
                <a:lnTo>
                  <a:pt x="1783" y="1338"/>
                </a:lnTo>
                <a:lnTo>
                  <a:pt x="1792" y="1309"/>
                </a:lnTo>
                <a:lnTo>
                  <a:pt x="1806" y="1282"/>
                </a:lnTo>
                <a:lnTo>
                  <a:pt x="1826" y="1259"/>
                </a:lnTo>
                <a:lnTo>
                  <a:pt x="1849" y="1240"/>
                </a:lnTo>
                <a:lnTo>
                  <a:pt x="1875" y="1226"/>
                </a:lnTo>
                <a:lnTo>
                  <a:pt x="1904" y="1216"/>
                </a:lnTo>
                <a:lnTo>
                  <a:pt x="1936" y="1213"/>
                </a:lnTo>
                <a:close/>
                <a:moveTo>
                  <a:pt x="768" y="1213"/>
                </a:moveTo>
                <a:lnTo>
                  <a:pt x="1033" y="1213"/>
                </a:lnTo>
                <a:lnTo>
                  <a:pt x="1065" y="1216"/>
                </a:lnTo>
                <a:lnTo>
                  <a:pt x="1094" y="1226"/>
                </a:lnTo>
                <a:lnTo>
                  <a:pt x="1120" y="1240"/>
                </a:lnTo>
                <a:lnTo>
                  <a:pt x="1144" y="1259"/>
                </a:lnTo>
                <a:lnTo>
                  <a:pt x="1163" y="1282"/>
                </a:lnTo>
                <a:lnTo>
                  <a:pt x="1177" y="1309"/>
                </a:lnTo>
                <a:lnTo>
                  <a:pt x="1186" y="1338"/>
                </a:lnTo>
                <a:lnTo>
                  <a:pt x="1189" y="1369"/>
                </a:lnTo>
                <a:lnTo>
                  <a:pt x="1189" y="2516"/>
                </a:lnTo>
                <a:lnTo>
                  <a:pt x="1186" y="2547"/>
                </a:lnTo>
                <a:lnTo>
                  <a:pt x="1177" y="2576"/>
                </a:lnTo>
                <a:lnTo>
                  <a:pt x="1163" y="2602"/>
                </a:lnTo>
                <a:lnTo>
                  <a:pt x="1144" y="2625"/>
                </a:lnTo>
                <a:lnTo>
                  <a:pt x="1120" y="2645"/>
                </a:lnTo>
                <a:lnTo>
                  <a:pt x="1094" y="2659"/>
                </a:lnTo>
                <a:lnTo>
                  <a:pt x="1065" y="2668"/>
                </a:lnTo>
                <a:lnTo>
                  <a:pt x="1033" y="2672"/>
                </a:lnTo>
                <a:lnTo>
                  <a:pt x="768" y="2672"/>
                </a:lnTo>
                <a:lnTo>
                  <a:pt x="736" y="2668"/>
                </a:lnTo>
                <a:lnTo>
                  <a:pt x="707" y="2659"/>
                </a:lnTo>
                <a:lnTo>
                  <a:pt x="681" y="2645"/>
                </a:lnTo>
                <a:lnTo>
                  <a:pt x="658" y="2625"/>
                </a:lnTo>
                <a:lnTo>
                  <a:pt x="639" y="2602"/>
                </a:lnTo>
                <a:lnTo>
                  <a:pt x="624" y="2576"/>
                </a:lnTo>
                <a:lnTo>
                  <a:pt x="615" y="2547"/>
                </a:lnTo>
                <a:lnTo>
                  <a:pt x="613" y="2516"/>
                </a:lnTo>
                <a:lnTo>
                  <a:pt x="613" y="1369"/>
                </a:lnTo>
                <a:lnTo>
                  <a:pt x="615" y="1338"/>
                </a:lnTo>
                <a:lnTo>
                  <a:pt x="624" y="1309"/>
                </a:lnTo>
                <a:lnTo>
                  <a:pt x="639" y="1282"/>
                </a:lnTo>
                <a:lnTo>
                  <a:pt x="658" y="1259"/>
                </a:lnTo>
                <a:lnTo>
                  <a:pt x="681" y="1240"/>
                </a:lnTo>
                <a:lnTo>
                  <a:pt x="707" y="1226"/>
                </a:lnTo>
                <a:lnTo>
                  <a:pt x="736" y="1216"/>
                </a:lnTo>
                <a:lnTo>
                  <a:pt x="768" y="1213"/>
                </a:lnTo>
                <a:close/>
                <a:moveTo>
                  <a:pt x="2056" y="0"/>
                </a:moveTo>
                <a:lnTo>
                  <a:pt x="2080" y="0"/>
                </a:lnTo>
                <a:lnTo>
                  <a:pt x="2104" y="5"/>
                </a:lnTo>
                <a:lnTo>
                  <a:pt x="4055" y="767"/>
                </a:lnTo>
                <a:lnTo>
                  <a:pt x="4080" y="777"/>
                </a:lnTo>
                <a:lnTo>
                  <a:pt x="4102" y="792"/>
                </a:lnTo>
                <a:lnTo>
                  <a:pt x="4119" y="811"/>
                </a:lnTo>
                <a:lnTo>
                  <a:pt x="4131" y="833"/>
                </a:lnTo>
                <a:lnTo>
                  <a:pt x="4136" y="857"/>
                </a:lnTo>
                <a:lnTo>
                  <a:pt x="4134" y="884"/>
                </a:lnTo>
                <a:lnTo>
                  <a:pt x="4128" y="908"/>
                </a:lnTo>
                <a:lnTo>
                  <a:pt x="4114" y="929"/>
                </a:lnTo>
                <a:lnTo>
                  <a:pt x="4095" y="948"/>
                </a:lnTo>
                <a:lnTo>
                  <a:pt x="4073" y="962"/>
                </a:lnTo>
                <a:lnTo>
                  <a:pt x="4048" y="970"/>
                </a:lnTo>
                <a:lnTo>
                  <a:pt x="4020" y="973"/>
                </a:lnTo>
                <a:lnTo>
                  <a:pt x="116" y="973"/>
                </a:lnTo>
                <a:lnTo>
                  <a:pt x="88" y="970"/>
                </a:lnTo>
                <a:lnTo>
                  <a:pt x="63" y="962"/>
                </a:lnTo>
                <a:lnTo>
                  <a:pt x="40" y="948"/>
                </a:lnTo>
                <a:lnTo>
                  <a:pt x="23" y="929"/>
                </a:lnTo>
                <a:lnTo>
                  <a:pt x="9" y="908"/>
                </a:lnTo>
                <a:lnTo>
                  <a:pt x="1" y="884"/>
                </a:lnTo>
                <a:lnTo>
                  <a:pt x="0" y="857"/>
                </a:lnTo>
                <a:lnTo>
                  <a:pt x="6" y="833"/>
                </a:lnTo>
                <a:lnTo>
                  <a:pt x="18" y="811"/>
                </a:lnTo>
                <a:lnTo>
                  <a:pt x="34" y="792"/>
                </a:lnTo>
                <a:lnTo>
                  <a:pt x="55" y="777"/>
                </a:lnTo>
                <a:lnTo>
                  <a:pt x="82" y="767"/>
                </a:lnTo>
                <a:lnTo>
                  <a:pt x="2034" y="5"/>
                </a:lnTo>
                <a:lnTo>
                  <a:pt x="2056" y="0"/>
                </a:lnTo>
                <a:close/>
              </a:path>
            </a:pathLst>
          </a:custGeom>
          <a:solidFill>
            <a:srgbClr val="FFC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" name="Freeform 31"/>
          <p:cNvSpPr>
            <a:spLocks noChangeAspect="1" noEditPoints="1"/>
          </p:cNvSpPr>
          <p:nvPr/>
        </p:nvSpPr>
        <p:spPr bwMode="auto">
          <a:xfrm>
            <a:off x="5790984" y="5334757"/>
            <a:ext cx="917989" cy="537081"/>
          </a:xfrm>
          <a:custGeom>
            <a:avLst/>
            <a:gdLst>
              <a:gd name="T0" fmla="*/ 5743 w 5783"/>
              <a:gd name="T1" fmla="*/ 3160 h 3385"/>
              <a:gd name="T2" fmla="*/ 5671 w 5783"/>
              <a:gd name="T3" fmla="*/ 3369 h 3385"/>
              <a:gd name="T4" fmla="*/ 3949 w 5783"/>
              <a:gd name="T5" fmla="*/ 3327 h 3385"/>
              <a:gd name="T6" fmla="*/ 3974 w 5783"/>
              <a:gd name="T7" fmla="*/ 3106 h 3385"/>
              <a:gd name="T8" fmla="*/ 5631 w 5783"/>
              <a:gd name="T9" fmla="*/ 2637 h 3385"/>
              <a:gd name="T10" fmla="*/ 5702 w 5783"/>
              <a:gd name="T11" fmla="*/ 2848 h 3385"/>
              <a:gd name="T12" fmla="*/ 3995 w 5783"/>
              <a:gd name="T13" fmla="*/ 2930 h 3385"/>
              <a:gd name="T14" fmla="*/ 3879 w 5783"/>
              <a:gd name="T15" fmla="*/ 2742 h 3385"/>
              <a:gd name="T16" fmla="*/ 4097 w 5783"/>
              <a:gd name="T17" fmla="*/ 2172 h 3385"/>
              <a:gd name="T18" fmla="*/ 5780 w 5783"/>
              <a:gd name="T19" fmla="*/ 2293 h 3385"/>
              <a:gd name="T20" fmla="*/ 5666 w 5783"/>
              <a:gd name="T21" fmla="*/ 2483 h 3385"/>
              <a:gd name="T22" fmla="*/ 3958 w 5783"/>
              <a:gd name="T23" fmla="*/ 2398 h 3385"/>
              <a:gd name="T24" fmla="*/ 4028 w 5783"/>
              <a:gd name="T25" fmla="*/ 2188 h 3385"/>
              <a:gd name="T26" fmla="*/ 4330 w 5783"/>
              <a:gd name="T27" fmla="*/ 1434 h 3385"/>
              <a:gd name="T28" fmla="*/ 4416 w 5783"/>
              <a:gd name="T29" fmla="*/ 1766 h 3385"/>
              <a:gd name="T30" fmla="*/ 4140 w 5783"/>
              <a:gd name="T31" fmla="*/ 1961 h 3385"/>
              <a:gd name="T32" fmla="*/ 3867 w 5783"/>
              <a:gd name="T33" fmla="*/ 1766 h 3385"/>
              <a:gd name="T34" fmla="*/ 3953 w 5783"/>
              <a:gd name="T35" fmla="*/ 1434 h 3385"/>
              <a:gd name="T36" fmla="*/ 1099 w 5783"/>
              <a:gd name="T37" fmla="*/ 1384 h 3385"/>
              <a:gd name="T38" fmla="*/ 1290 w 5783"/>
              <a:gd name="T39" fmla="*/ 1663 h 3385"/>
              <a:gd name="T40" fmla="*/ 1099 w 5783"/>
              <a:gd name="T41" fmla="*/ 1942 h 3385"/>
              <a:gd name="T42" fmla="*/ 772 w 5783"/>
              <a:gd name="T43" fmla="*/ 1854 h 3385"/>
              <a:gd name="T44" fmla="*/ 744 w 5783"/>
              <a:gd name="T45" fmla="*/ 1512 h 3385"/>
              <a:gd name="T46" fmla="*/ 2464 w 5783"/>
              <a:gd name="T47" fmla="*/ 1001 h 3385"/>
              <a:gd name="T48" fmla="*/ 2185 w 5783"/>
              <a:gd name="T49" fmla="*/ 1319 h 3385"/>
              <a:gd name="T50" fmla="*/ 2210 w 5783"/>
              <a:gd name="T51" fmla="*/ 1617 h 3385"/>
              <a:gd name="T52" fmla="*/ 2531 w 5783"/>
              <a:gd name="T53" fmla="*/ 1775 h 3385"/>
              <a:gd name="T54" fmla="*/ 2661 w 5783"/>
              <a:gd name="T55" fmla="*/ 1898 h 3385"/>
              <a:gd name="T56" fmla="*/ 2438 w 5783"/>
              <a:gd name="T57" fmla="*/ 1949 h 3385"/>
              <a:gd name="T58" fmla="*/ 2243 w 5783"/>
              <a:gd name="T59" fmla="*/ 2142 h 3385"/>
              <a:gd name="T60" fmla="*/ 2726 w 5783"/>
              <a:gd name="T61" fmla="*/ 2145 h 3385"/>
              <a:gd name="T62" fmla="*/ 2986 w 5783"/>
              <a:gd name="T63" fmla="*/ 1900 h 3385"/>
              <a:gd name="T64" fmla="*/ 2863 w 5783"/>
              <a:gd name="T65" fmla="*/ 1619 h 3385"/>
              <a:gd name="T66" fmla="*/ 2508 w 5783"/>
              <a:gd name="T67" fmla="*/ 1471 h 3385"/>
              <a:gd name="T68" fmla="*/ 2512 w 5783"/>
              <a:gd name="T69" fmla="*/ 1369 h 3385"/>
              <a:gd name="T70" fmla="*/ 2817 w 5783"/>
              <a:gd name="T71" fmla="*/ 1385 h 3385"/>
              <a:gd name="T72" fmla="*/ 2775 w 5783"/>
              <a:gd name="T73" fmla="*/ 1148 h 3385"/>
              <a:gd name="T74" fmla="*/ 2764 w 5783"/>
              <a:gd name="T75" fmla="*/ 578 h 3385"/>
              <a:gd name="T76" fmla="*/ 3314 w 5783"/>
              <a:gd name="T77" fmla="*/ 959 h 3385"/>
              <a:gd name="T78" fmla="*/ 3533 w 5783"/>
              <a:gd name="T79" fmla="*/ 1663 h 3385"/>
              <a:gd name="T80" fmla="*/ 3314 w 5783"/>
              <a:gd name="T81" fmla="*/ 2367 h 3385"/>
              <a:gd name="T82" fmla="*/ 2764 w 5783"/>
              <a:gd name="T83" fmla="*/ 2748 h 3385"/>
              <a:gd name="T84" fmla="*/ 2110 w 5783"/>
              <a:gd name="T85" fmla="*/ 2635 h 3385"/>
              <a:gd name="T86" fmla="*/ 1680 w 5783"/>
              <a:gd name="T87" fmla="*/ 2093 h 3385"/>
              <a:gd name="T88" fmla="*/ 1648 w 5783"/>
              <a:gd name="T89" fmla="*/ 1334 h 3385"/>
              <a:gd name="T90" fmla="*/ 2029 w 5783"/>
              <a:gd name="T91" fmla="*/ 744 h 3385"/>
              <a:gd name="T92" fmla="*/ 176 w 5783"/>
              <a:gd name="T93" fmla="*/ 0 h 3385"/>
              <a:gd name="T94" fmla="*/ 5134 w 5783"/>
              <a:gd name="T95" fmla="*/ 139 h 3385"/>
              <a:gd name="T96" fmla="*/ 4613 w 5783"/>
              <a:gd name="T97" fmla="*/ 748 h 3385"/>
              <a:gd name="T98" fmla="*/ 4326 w 5783"/>
              <a:gd name="T99" fmla="*/ 321 h 3385"/>
              <a:gd name="T100" fmla="*/ 583 w 5783"/>
              <a:gd name="T101" fmla="*/ 702 h 3385"/>
              <a:gd name="T102" fmla="*/ 456 w 5783"/>
              <a:gd name="T103" fmla="*/ 2590 h 3385"/>
              <a:gd name="T104" fmla="*/ 785 w 5783"/>
              <a:gd name="T105" fmla="*/ 2965 h 3385"/>
              <a:gd name="T106" fmla="*/ 3726 w 5783"/>
              <a:gd name="T107" fmla="*/ 3274 h 3385"/>
              <a:gd name="T108" fmla="*/ 39 w 5783"/>
              <a:gd name="T109" fmla="*/ 3294 h 3385"/>
              <a:gd name="T110" fmla="*/ 39 w 5783"/>
              <a:gd name="T111" fmla="*/ 67 h 3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5783" h="3385">
                <a:moveTo>
                  <a:pt x="4070" y="3072"/>
                </a:moveTo>
                <a:lnTo>
                  <a:pt x="5604" y="3072"/>
                </a:lnTo>
                <a:lnTo>
                  <a:pt x="5639" y="3076"/>
                </a:lnTo>
                <a:lnTo>
                  <a:pt x="5671" y="3088"/>
                </a:lnTo>
                <a:lnTo>
                  <a:pt x="5701" y="3106"/>
                </a:lnTo>
                <a:lnTo>
                  <a:pt x="5724" y="3130"/>
                </a:lnTo>
                <a:lnTo>
                  <a:pt x="5743" y="3160"/>
                </a:lnTo>
                <a:lnTo>
                  <a:pt x="5753" y="3194"/>
                </a:lnTo>
                <a:lnTo>
                  <a:pt x="5759" y="3229"/>
                </a:lnTo>
                <a:lnTo>
                  <a:pt x="5753" y="3266"/>
                </a:lnTo>
                <a:lnTo>
                  <a:pt x="5743" y="3297"/>
                </a:lnTo>
                <a:lnTo>
                  <a:pt x="5724" y="3327"/>
                </a:lnTo>
                <a:lnTo>
                  <a:pt x="5701" y="3352"/>
                </a:lnTo>
                <a:lnTo>
                  <a:pt x="5671" y="3369"/>
                </a:lnTo>
                <a:lnTo>
                  <a:pt x="5639" y="3381"/>
                </a:lnTo>
                <a:lnTo>
                  <a:pt x="5604" y="3385"/>
                </a:lnTo>
                <a:lnTo>
                  <a:pt x="4070" y="3385"/>
                </a:lnTo>
                <a:lnTo>
                  <a:pt x="4035" y="3381"/>
                </a:lnTo>
                <a:lnTo>
                  <a:pt x="4002" y="3369"/>
                </a:lnTo>
                <a:lnTo>
                  <a:pt x="3974" y="3352"/>
                </a:lnTo>
                <a:lnTo>
                  <a:pt x="3949" y="3327"/>
                </a:lnTo>
                <a:lnTo>
                  <a:pt x="3932" y="3297"/>
                </a:lnTo>
                <a:lnTo>
                  <a:pt x="3919" y="3266"/>
                </a:lnTo>
                <a:lnTo>
                  <a:pt x="3916" y="3229"/>
                </a:lnTo>
                <a:lnTo>
                  <a:pt x="3919" y="3194"/>
                </a:lnTo>
                <a:lnTo>
                  <a:pt x="3932" y="3160"/>
                </a:lnTo>
                <a:lnTo>
                  <a:pt x="3949" y="3130"/>
                </a:lnTo>
                <a:lnTo>
                  <a:pt x="3974" y="3106"/>
                </a:lnTo>
                <a:lnTo>
                  <a:pt x="4002" y="3088"/>
                </a:lnTo>
                <a:lnTo>
                  <a:pt x="4035" y="3076"/>
                </a:lnTo>
                <a:lnTo>
                  <a:pt x="4070" y="3072"/>
                </a:lnTo>
                <a:close/>
                <a:moveTo>
                  <a:pt x="4030" y="2621"/>
                </a:moveTo>
                <a:lnTo>
                  <a:pt x="5562" y="2621"/>
                </a:lnTo>
                <a:lnTo>
                  <a:pt x="5599" y="2625"/>
                </a:lnTo>
                <a:lnTo>
                  <a:pt x="5631" y="2637"/>
                </a:lnTo>
                <a:lnTo>
                  <a:pt x="5660" y="2656"/>
                </a:lnTo>
                <a:lnTo>
                  <a:pt x="5683" y="2679"/>
                </a:lnTo>
                <a:lnTo>
                  <a:pt x="5702" y="2709"/>
                </a:lnTo>
                <a:lnTo>
                  <a:pt x="5713" y="2742"/>
                </a:lnTo>
                <a:lnTo>
                  <a:pt x="5718" y="2778"/>
                </a:lnTo>
                <a:lnTo>
                  <a:pt x="5713" y="2814"/>
                </a:lnTo>
                <a:lnTo>
                  <a:pt x="5702" y="2848"/>
                </a:lnTo>
                <a:lnTo>
                  <a:pt x="5683" y="2876"/>
                </a:lnTo>
                <a:lnTo>
                  <a:pt x="5660" y="2900"/>
                </a:lnTo>
                <a:lnTo>
                  <a:pt x="5631" y="2920"/>
                </a:lnTo>
                <a:lnTo>
                  <a:pt x="5599" y="2930"/>
                </a:lnTo>
                <a:lnTo>
                  <a:pt x="5562" y="2936"/>
                </a:lnTo>
                <a:lnTo>
                  <a:pt x="4030" y="2936"/>
                </a:lnTo>
                <a:lnTo>
                  <a:pt x="3995" y="2930"/>
                </a:lnTo>
                <a:lnTo>
                  <a:pt x="3961" y="2920"/>
                </a:lnTo>
                <a:lnTo>
                  <a:pt x="3933" y="2900"/>
                </a:lnTo>
                <a:lnTo>
                  <a:pt x="3909" y="2876"/>
                </a:lnTo>
                <a:lnTo>
                  <a:pt x="3891" y="2848"/>
                </a:lnTo>
                <a:lnTo>
                  <a:pt x="3879" y="2814"/>
                </a:lnTo>
                <a:lnTo>
                  <a:pt x="3875" y="2778"/>
                </a:lnTo>
                <a:lnTo>
                  <a:pt x="3879" y="2742"/>
                </a:lnTo>
                <a:lnTo>
                  <a:pt x="3891" y="2709"/>
                </a:lnTo>
                <a:lnTo>
                  <a:pt x="3909" y="2679"/>
                </a:lnTo>
                <a:lnTo>
                  <a:pt x="3933" y="2656"/>
                </a:lnTo>
                <a:lnTo>
                  <a:pt x="3961" y="2637"/>
                </a:lnTo>
                <a:lnTo>
                  <a:pt x="3995" y="2625"/>
                </a:lnTo>
                <a:lnTo>
                  <a:pt x="4030" y="2621"/>
                </a:lnTo>
                <a:close/>
                <a:moveTo>
                  <a:pt x="4097" y="2172"/>
                </a:moveTo>
                <a:lnTo>
                  <a:pt x="5629" y="2172"/>
                </a:lnTo>
                <a:lnTo>
                  <a:pt x="5666" y="2177"/>
                </a:lnTo>
                <a:lnTo>
                  <a:pt x="5697" y="2188"/>
                </a:lnTo>
                <a:lnTo>
                  <a:pt x="5725" y="2207"/>
                </a:lnTo>
                <a:lnTo>
                  <a:pt x="5750" y="2232"/>
                </a:lnTo>
                <a:lnTo>
                  <a:pt x="5767" y="2260"/>
                </a:lnTo>
                <a:lnTo>
                  <a:pt x="5780" y="2293"/>
                </a:lnTo>
                <a:lnTo>
                  <a:pt x="5783" y="2328"/>
                </a:lnTo>
                <a:lnTo>
                  <a:pt x="5780" y="2365"/>
                </a:lnTo>
                <a:lnTo>
                  <a:pt x="5767" y="2398"/>
                </a:lnTo>
                <a:lnTo>
                  <a:pt x="5750" y="2428"/>
                </a:lnTo>
                <a:lnTo>
                  <a:pt x="5725" y="2451"/>
                </a:lnTo>
                <a:lnTo>
                  <a:pt x="5697" y="2470"/>
                </a:lnTo>
                <a:lnTo>
                  <a:pt x="5666" y="2483"/>
                </a:lnTo>
                <a:lnTo>
                  <a:pt x="5629" y="2486"/>
                </a:lnTo>
                <a:lnTo>
                  <a:pt x="4097" y="2486"/>
                </a:lnTo>
                <a:lnTo>
                  <a:pt x="4061" y="2483"/>
                </a:lnTo>
                <a:lnTo>
                  <a:pt x="4028" y="2470"/>
                </a:lnTo>
                <a:lnTo>
                  <a:pt x="4000" y="2451"/>
                </a:lnTo>
                <a:lnTo>
                  <a:pt x="3975" y="2428"/>
                </a:lnTo>
                <a:lnTo>
                  <a:pt x="3958" y="2398"/>
                </a:lnTo>
                <a:lnTo>
                  <a:pt x="3946" y="2365"/>
                </a:lnTo>
                <a:lnTo>
                  <a:pt x="3942" y="2328"/>
                </a:lnTo>
                <a:lnTo>
                  <a:pt x="3946" y="2293"/>
                </a:lnTo>
                <a:lnTo>
                  <a:pt x="3958" y="2260"/>
                </a:lnTo>
                <a:lnTo>
                  <a:pt x="3975" y="2232"/>
                </a:lnTo>
                <a:lnTo>
                  <a:pt x="4000" y="2207"/>
                </a:lnTo>
                <a:lnTo>
                  <a:pt x="4028" y="2188"/>
                </a:lnTo>
                <a:lnTo>
                  <a:pt x="4061" y="2177"/>
                </a:lnTo>
                <a:lnTo>
                  <a:pt x="4097" y="2172"/>
                </a:lnTo>
                <a:close/>
                <a:moveTo>
                  <a:pt x="4140" y="1364"/>
                </a:moveTo>
                <a:lnTo>
                  <a:pt x="4193" y="1369"/>
                </a:lnTo>
                <a:lnTo>
                  <a:pt x="4244" y="1384"/>
                </a:lnTo>
                <a:lnTo>
                  <a:pt x="4290" y="1406"/>
                </a:lnTo>
                <a:lnTo>
                  <a:pt x="4330" y="1434"/>
                </a:lnTo>
                <a:lnTo>
                  <a:pt x="4365" y="1471"/>
                </a:lnTo>
                <a:lnTo>
                  <a:pt x="4395" y="1512"/>
                </a:lnTo>
                <a:lnTo>
                  <a:pt x="4416" y="1559"/>
                </a:lnTo>
                <a:lnTo>
                  <a:pt x="4430" y="1610"/>
                </a:lnTo>
                <a:lnTo>
                  <a:pt x="4435" y="1663"/>
                </a:lnTo>
                <a:lnTo>
                  <a:pt x="4430" y="1717"/>
                </a:lnTo>
                <a:lnTo>
                  <a:pt x="4416" y="1766"/>
                </a:lnTo>
                <a:lnTo>
                  <a:pt x="4395" y="1814"/>
                </a:lnTo>
                <a:lnTo>
                  <a:pt x="4365" y="1854"/>
                </a:lnTo>
                <a:lnTo>
                  <a:pt x="4330" y="1891"/>
                </a:lnTo>
                <a:lnTo>
                  <a:pt x="4290" y="1921"/>
                </a:lnTo>
                <a:lnTo>
                  <a:pt x="4244" y="1942"/>
                </a:lnTo>
                <a:lnTo>
                  <a:pt x="4193" y="1956"/>
                </a:lnTo>
                <a:lnTo>
                  <a:pt x="4140" y="1961"/>
                </a:lnTo>
                <a:lnTo>
                  <a:pt x="4088" y="1956"/>
                </a:lnTo>
                <a:lnTo>
                  <a:pt x="4039" y="1942"/>
                </a:lnTo>
                <a:lnTo>
                  <a:pt x="3993" y="1921"/>
                </a:lnTo>
                <a:lnTo>
                  <a:pt x="3953" y="1891"/>
                </a:lnTo>
                <a:lnTo>
                  <a:pt x="3917" y="1854"/>
                </a:lnTo>
                <a:lnTo>
                  <a:pt x="3888" y="1814"/>
                </a:lnTo>
                <a:lnTo>
                  <a:pt x="3867" y="1766"/>
                </a:lnTo>
                <a:lnTo>
                  <a:pt x="3853" y="1717"/>
                </a:lnTo>
                <a:lnTo>
                  <a:pt x="3847" y="1663"/>
                </a:lnTo>
                <a:lnTo>
                  <a:pt x="3853" y="1610"/>
                </a:lnTo>
                <a:lnTo>
                  <a:pt x="3867" y="1559"/>
                </a:lnTo>
                <a:lnTo>
                  <a:pt x="3888" y="1512"/>
                </a:lnTo>
                <a:lnTo>
                  <a:pt x="3917" y="1471"/>
                </a:lnTo>
                <a:lnTo>
                  <a:pt x="3953" y="1434"/>
                </a:lnTo>
                <a:lnTo>
                  <a:pt x="3993" y="1406"/>
                </a:lnTo>
                <a:lnTo>
                  <a:pt x="4039" y="1384"/>
                </a:lnTo>
                <a:lnTo>
                  <a:pt x="4088" y="1369"/>
                </a:lnTo>
                <a:lnTo>
                  <a:pt x="4140" y="1364"/>
                </a:lnTo>
                <a:close/>
                <a:moveTo>
                  <a:pt x="997" y="1364"/>
                </a:moveTo>
                <a:lnTo>
                  <a:pt x="1050" y="1369"/>
                </a:lnTo>
                <a:lnTo>
                  <a:pt x="1099" y="1384"/>
                </a:lnTo>
                <a:lnTo>
                  <a:pt x="1144" y="1406"/>
                </a:lnTo>
                <a:lnTo>
                  <a:pt x="1185" y="1434"/>
                </a:lnTo>
                <a:lnTo>
                  <a:pt x="1222" y="1471"/>
                </a:lnTo>
                <a:lnTo>
                  <a:pt x="1250" y="1512"/>
                </a:lnTo>
                <a:lnTo>
                  <a:pt x="1272" y="1559"/>
                </a:lnTo>
                <a:lnTo>
                  <a:pt x="1285" y="1610"/>
                </a:lnTo>
                <a:lnTo>
                  <a:pt x="1290" y="1663"/>
                </a:lnTo>
                <a:lnTo>
                  <a:pt x="1285" y="1717"/>
                </a:lnTo>
                <a:lnTo>
                  <a:pt x="1272" y="1766"/>
                </a:lnTo>
                <a:lnTo>
                  <a:pt x="1250" y="1814"/>
                </a:lnTo>
                <a:lnTo>
                  <a:pt x="1222" y="1854"/>
                </a:lnTo>
                <a:lnTo>
                  <a:pt x="1186" y="1891"/>
                </a:lnTo>
                <a:lnTo>
                  <a:pt x="1144" y="1921"/>
                </a:lnTo>
                <a:lnTo>
                  <a:pt x="1099" y="1942"/>
                </a:lnTo>
                <a:lnTo>
                  <a:pt x="1050" y="1956"/>
                </a:lnTo>
                <a:lnTo>
                  <a:pt x="997" y="1961"/>
                </a:lnTo>
                <a:lnTo>
                  <a:pt x="944" y="1956"/>
                </a:lnTo>
                <a:lnTo>
                  <a:pt x="895" y="1942"/>
                </a:lnTo>
                <a:lnTo>
                  <a:pt x="849" y="1921"/>
                </a:lnTo>
                <a:lnTo>
                  <a:pt x="807" y="1891"/>
                </a:lnTo>
                <a:lnTo>
                  <a:pt x="772" y="1854"/>
                </a:lnTo>
                <a:lnTo>
                  <a:pt x="744" y="1814"/>
                </a:lnTo>
                <a:lnTo>
                  <a:pt x="721" y="1766"/>
                </a:lnTo>
                <a:lnTo>
                  <a:pt x="709" y="1717"/>
                </a:lnTo>
                <a:lnTo>
                  <a:pt x="704" y="1663"/>
                </a:lnTo>
                <a:lnTo>
                  <a:pt x="709" y="1610"/>
                </a:lnTo>
                <a:lnTo>
                  <a:pt x="721" y="1559"/>
                </a:lnTo>
                <a:lnTo>
                  <a:pt x="744" y="1512"/>
                </a:lnTo>
                <a:lnTo>
                  <a:pt x="772" y="1471"/>
                </a:lnTo>
                <a:lnTo>
                  <a:pt x="807" y="1434"/>
                </a:lnTo>
                <a:lnTo>
                  <a:pt x="849" y="1406"/>
                </a:lnTo>
                <a:lnTo>
                  <a:pt x="895" y="1384"/>
                </a:lnTo>
                <a:lnTo>
                  <a:pt x="944" y="1369"/>
                </a:lnTo>
                <a:lnTo>
                  <a:pt x="997" y="1364"/>
                </a:lnTo>
                <a:close/>
                <a:moveTo>
                  <a:pt x="2464" y="1001"/>
                </a:moveTo>
                <a:lnTo>
                  <a:pt x="2464" y="1154"/>
                </a:lnTo>
                <a:lnTo>
                  <a:pt x="2399" y="1168"/>
                </a:lnTo>
                <a:lnTo>
                  <a:pt x="2341" y="1189"/>
                </a:lnTo>
                <a:lnTo>
                  <a:pt x="2292" y="1215"/>
                </a:lnTo>
                <a:lnTo>
                  <a:pt x="2248" y="1245"/>
                </a:lnTo>
                <a:lnTo>
                  <a:pt x="2213" y="1280"/>
                </a:lnTo>
                <a:lnTo>
                  <a:pt x="2185" y="1319"/>
                </a:lnTo>
                <a:lnTo>
                  <a:pt x="2164" y="1361"/>
                </a:lnTo>
                <a:lnTo>
                  <a:pt x="2152" y="1406"/>
                </a:lnTo>
                <a:lnTo>
                  <a:pt x="2148" y="1455"/>
                </a:lnTo>
                <a:lnTo>
                  <a:pt x="2152" y="1501"/>
                </a:lnTo>
                <a:lnTo>
                  <a:pt x="2164" y="1545"/>
                </a:lnTo>
                <a:lnTo>
                  <a:pt x="2183" y="1582"/>
                </a:lnTo>
                <a:lnTo>
                  <a:pt x="2210" y="1617"/>
                </a:lnTo>
                <a:lnTo>
                  <a:pt x="2241" y="1647"/>
                </a:lnTo>
                <a:lnTo>
                  <a:pt x="2280" y="1675"/>
                </a:lnTo>
                <a:lnTo>
                  <a:pt x="2322" y="1700"/>
                </a:lnTo>
                <a:lnTo>
                  <a:pt x="2371" y="1721"/>
                </a:lnTo>
                <a:lnTo>
                  <a:pt x="2424" y="1742"/>
                </a:lnTo>
                <a:lnTo>
                  <a:pt x="2480" y="1759"/>
                </a:lnTo>
                <a:lnTo>
                  <a:pt x="2531" y="1775"/>
                </a:lnTo>
                <a:lnTo>
                  <a:pt x="2573" y="1791"/>
                </a:lnTo>
                <a:lnTo>
                  <a:pt x="2608" y="1805"/>
                </a:lnTo>
                <a:lnTo>
                  <a:pt x="2633" y="1821"/>
                </a:lnTo>
                <a:lnTo>
                  <a:pt x="2650" y="1838"/>
                </a:lnTo>
                <a:lnTo>
                  <a:pt x="2661" y="1858"/>
                </a:lnTo>
                <a:lnTo>
                  <a:pt x="2664" y="1877"/>
                </a:lnTo>
                <a:lnTo>
                  <a:pt x="2661" y="1898"/>
                </a:lnTo>
                <a:lnTo>
                  <a:pt x="2650" y="1915"/>
                </a:lnTo>
                <a:lnTo>
                  <a:pt x="2633" y="1930"/>
                </a:lnTo>
                <a:lnTo>
                  <a:pt x="2608" y="1940"/>
                </a:lnTo>
                <a:lnTo>
                  <a:pt x="2580" y="1947"/>
                </a:lnTo>
                <a:lnTo>
                  <a:pt x="2547" y="1951"/>
                </a:lnTo>
                <a:lnTo>
                  <a:pt x="2510" y="1952"/>
                </a:lnTo>
                <a:lnTo>
                  <a:pt x="2438" y="1949"/>
                </a:lnTo>
                <a:lnTo>
                  <a:pt x="2369" y="1938"/>
                </a:lnTo>
                <a:lnTo>
                  <a:pt x="2306" y="1921"/>
                </a:lnTo>
                <a:lnTo>
                  <a:pt x="2248" y="1901"/>
                </a:lnTo>
                <a:lnTo>
                  <a:pt x="2197" y="1880"/>
                </a:lnTo>
                <a:lnTo>
                  <a:pt x="2140" y="2105"/>
                </a:lnTo>
                <a:lnTo>
                  <a:pt x="2187" y="2124"/>
                </a:lnTo>
                <a:lnTo>
                  <a:pt x="2243" y="2142"/>
                </a:lnTo>
                <a:lnTo>
                  <a:pt x="2310" y="2158"/>
                </a:lnTo>
                <a:lnTo>
                  <a:pt x="2380" y="2168"/>
                </a:lnTo>
                <a:lnTo>
                  <a:pt x="2454" y="2175"/>
                </a:lnTo>
                <a:lnTo>
                  <a:pt x="2454" y="2326"/>
                </a:lnTo>
                <a:lnTo>
                  <a:pt x="2657" y="2326"/>
                </a:lnTo>
                <a:lnTo>
                  <a:pt x="2657" y="2161"/>
                </a:lnTo>
                <a:lnTo>
                  <a:pt x="2726" y="2145"/>
                </a:lnTo>
                <a:lnTo>
                  <a:pt x="2785" y="2124"/>
                </a:lnTo>
                <a:lnTo>
                  <a:pt x="2838" y="2098"/>
                </a:lnTo>
                <a:lnTo>
                  <a:pt x="2884" y="2066"/>
                </a:lnTo>
                <a:lnTo>
                  <a:pt x="2921" y="2030"/>
                </a:lnTo>
                <a:lnTo>
                  <a:pt x="2950" y="1989"/>
                </a:lnTo>
                <a:lnTo>
                  <a:pt x="2971" y="1945"/>
                </a:lnTo>
                <a:lnTo>
                  <a:pt x="2986" y="1900"/>
                </a:lnTo>
                <a:lnTo>
                  <a:pt x="2989" y="1851"/>
                </a:lnTo>
                <a:lnTo>
                  <a:pt x="2986" y="1803"/>
                </a:lnTo>
                <a:lnTo>
                  <a:pt x="2977" y="1759"/>
                </a:lnTo>
                <a:lnTo>
                  <a:pt x="2959" y="1719"/>
                </a:lnTo>
                <a:lnTo>
                  <a:pt x="2935" y="1684"/>
                </a:lnTo>
                <a:lnTo>
                  <a:pt x="2903" y="1649"/>
                </a:lnTo>
                <a:lnTo>
                  <a:pt x="2863" y="1619"/>
                </a:lnTo>
                <a:lnTo>
                  <a:pt x="2812" y="1591"/>
                </a:lnTo>
                <a:lnTo>
                  <a:pt x="2752" y="1564"/>
                </a:lnTo>
                <a:lnTo>
                  <a:pt x="2682" y="1542"/>
                </a:lnTo>
                <a:lnTo>
                  <a:pt x="2624" y="1522"/>
                </a:lnTo>
                <a:lnTo>
                  <a:pt x="2577" y="1505"/>
                </a:lnTo>
                <a:lnTo>
                  <a:pt x="2538" y="1487"/>
                </a:lnTo>
                <a:lnTo>
                  <a:pt x="2508" y="1471"/>
                </a:lnTo>
                <a:lnTo>
                  <a:pt x="2489" y="1455"/>
                </a:lnTo>
                <a:lnTo>
                  <a:pt x="2477" y="1440"/>
                </a:lnTo>
                <a:lnTo>
                  <a:pt x="2473" y="1422"/>
                </a:lnTo>
                <a:lnTo>
                  <a:pt x="2475" y="1408"/>
                </a:lnTo>
                <a:lnTo>
                  <a:pt x="2482" y="1392"/>
                </a:lnTo>
                <a:lnTo>
                  <a:pt x="2494" y="1380"/>
                </a:lnTo>
                <a:lnTo>
                  <a:pt x="2512" y="1369"/>
                </a:lnTo>
                <a:lnTo>
                  <a:pt x="2536" y="1361"/>
                </a:lnTo>
                <a:lnTo>
                  <a:pt x="2570" y="1354"/>
                </a:lnTo>
                <a:lnTo>
                  <a:pt x="2610" y="1352"/>
                </a:lnTo>
                <a:lnTo>
                  <a:pt x="2673" y="1355"/>
                </a:lnTo>
                <a:lnTo>
                  <a:pt x="2728" y="1362"/>
                </a:lnTo>
                <a:lnTo>
                  <a:pt x="2777" y="1373"/>
                </a:lnTo>
                <a:lnTo>
                  <a:pt x="2817" y="1385"/>
                </a:lnTo>
                <a:lnTo>
                  <a:pt x="2852" y="1398"/>
                </a:lnTo>
                <a:lnTo>
                  <a:pt x="2878" y="1408"/>
                </a:lnTo>
                <a:lnTo>
                  <a:pt x="2935" y="1192"/>
                </a:lnTo>
                <a:lnTo>
                  <a:pt x="2901" y="1178"/>
                </a:lnTo>
                <a:lnTo>
                  <a:pt x="2864" y="1168"/>
                </a:lnTo>
                <a:lnTo>
                  <a:pt x="2822" y="1157"/>
                </a:lnTo>
                <a:lnTo>
                  <a:pt x="2775" y="1148"/>
                </a:lnTo>
                <a:lnTo>
                  <a:pt x="2722" y="1143"/>
                </a:lnTo>
                <a:lnTo>
                  <a:pt x="2664" y="1139"/>
                </a:lnTo>
                <a:lnTo>
                  <a:pt x="2664" y="1001"/>
                </a:lnTo>
                <a:lnTo>
                  <a:pt x="2464" y="1001"/>
                </a:lnTo>
                <a:close/>
                <a:moveTo>
                  <a:pt x="2570" y="557"/>
                </a:moveTo>
                <a:lnTo>
                  <a:pt x="2668" y="562"/>
                </a:lnTo>
                <a:lnTo>
                  <a:pt x="2764" y="578"/>
                </a:lnTo>
                <a:lnTo>
                  <a:pt x="2856" y="606"/>
                </a:lnTo>
                <a:lnTo>
                  <a:pt x="2945" y="643"/>
                </a:lnTo>
                <a:lnTo>
                  <a:pt x="3029" y="690"/>
                </a:lnTo>
                <a:lnTo>
                  <a:pt x="3108" y="744"/>
                </a:lnTo>
                <a:lnTo>
                  <a:pt x="3182" y="809"/>
                </a:lnTo>
                <a:lnTo>
                  <a:pt x="3251" y="880"/>
                </a:lnTo>
                <a:lnTo>
                  <a:pt x="3314" y="959"/>
                </a:lnTo>
                <a:lnTo>
                  <a:pt x="3368" y="1045"/>
                </a:lnTo>
                <a:lnTo>
                  <a:pt x="3417" y="1136"/>
                </a:lnTo>
                <a:lnTo>
                  <a:pt x="3458" y="1233"/>
                </a:lnTo>
                <a:lnTo>
                  <a:pt x="3491" y="1334"/>
                </a:lnTo>
                <a:lnTo>
                  <a:pt x="3514" y="1440"/>
                </a:lnTo>
                <a:lnTo>
                  <a:pt x="3528" y="1550"/>
                </a:lnTo>
                <a:lnTo>
                  <a:pt x="3533" y="1663"/>
                </a:lnTo>
                <a:lnTo>
                  <a:pt x="3528" y="1777"/>
                </a:lnTo>
                <a:lnTo>
                  <a:pt x="3514" y="1886"/>
                </a:lnTo>
                <a:lnTo>
                  <a:pt x="3491" y="1993"/>
                </a:lnTo>
                <a:lnTo>
                  <a:pt x="3458" y="2093"/>
                </a:lnTo>
                <a:lnTo>
                  <a:pt x="3417" y="2191"/>
                </a:lnTo>
                <a:lnTo>
                  <a:pt x="3370" y="2282"/>
                </a:lnTo>
                <a:lnTo>
                  <a:pt x="3314" y="2367"/>
                </a:lnTo>
                <a:lnTo>
                  <a:pt x="3251" y="2446"/>
                </a:lnTo>
                <a:lnTo>
                  <a:pt x="3182" y="2516"/>
                </a:lnTo>
                <a:lnTo>
                  <a:pt x="3108" y="2581"/>
                </a:lnTo>
                <a:lnTo>
                  <a:pt x="3029" y="2635"/>
                </a:lnTo>
                <a:lnTo>
                  <a:pt x="2945" y="2683"/>
                </a:lnTo>
                <a:lnTo>
                  <a:pt x="2856" y="2720"/>
                </a:lnTo>
                <a:lnTo>
                  <a:pt x="2764" y="2748"/>
                </a:lnTo>
                <a:lnTo>
                  <a:pt x="2668" y="2763"/>
                </a:lnTo>
                <a:lnTo>
                  <a:pt x="2570" y="2769"/>
                </a:lnTo>
                <a:lnTo>
                  <a:pt x="2471" y="2763"/>
                </a:lnTo>
                <a:lnTo>
                  <a:pt x="2375" y="2748"/>
                </a:lnTo>
                <a:lnTo>
                  <a:pt x="2282" y="2720"/>
                </a:lnTo>
                <a:lnTo>
                  <a:pt x="2194" y="2683"/>
                </a:lnTo>
                <a:lnTo>
                  <a:pt x="2110" y="2635"/>
                </a:lnTo>
                <a:lnTo>
                  <a:pt x="2029" y="2581"/>
                </a:lnTo>
                <a:lnTo>
                  <a:pt x="1955" y="2516"/>
                </a:lnTo>
                <a:lnTo>
                  <a:pt x="1887" y="2446"/>
                </a:lnTo>
                <a:lnTo>
                  <a:pt x="1825" y="2367"/>
                </a:lnTo>
                <a:lnTo>
                  <a:pt x="1769" y="2282"/>
                </a:lnTo>
                <a:lnTo>
                  <a:pt x="1720" y="2191"/>
                </a:lnTo>
                <a:lnTo>
                  <a:pt x="1680" y="2093"/>
                </a:lnTo>
                <a:lnTo>
                  <a:pt x="1648" y="1993"/>
                </a:lnTo>
                <a:lnTo>
                  <a:pt x="1624" y="1886"/>
                </a:lnTo>
                <a:lnTo>
                  <a:pt x="1609" y="1777"/>
                </a:lnTo>
                <a:lnTo>
                  <a:pt x="1604" y="1663"/>
                </a:lnTo>
                <a:lnTo>
                  <a:pt x="1609" y="1550"/>
                </a:lnTo>
                <a:lnTo>
                  <a:pt x="1624" y="1440"/>
                </a:lnTo>
                <a:lnTo>
                  <a:pt x="1648" y="1334"/>
                </a:lnTo>
                <a:lnTo>
                  <a:pt x="1680" y="1233"/>
                </a:lnTo>
                <a:lnTo>
                  <a:pt x="1720" y="1136"/>
                </a:lnTo>
                <a:lnTo>
                  <a:pt x="1769" y="1045"/>
                </a:lnTo>
                <a:lnTo>
                  <a:pt x="1825" y="959"/>
                </a:lnTo>
                <a:lnTo>
                  <a:pt x="1887" y="880"/>
                </a:lnTo>
                <a:lnTo>
                  <a:pt x="1955" y="809"/>
                </a:lnTo>
                <a:lnTo>
                  <a:pt x="2029" y="744"/>
                </a:lnTo>
                <a:lnTo>
                  <a:pt x="2110" y="690"/>
                </a:lnTo>
                <a:lnTo>
                  <a:pt x="2194" y="643"/>
                </a:lnTo>
                <a:lnTo>
                  <a:pt x="2282" y="606"/>
                </a:lnTo>
                <a:lnTo>
                  <a:pt x="2375" y="578"/>
                </a:lnTo>
                <a:lnTo>
                  <a:pt x="2471" y="562"/>
                </a:lnTo>
                <a:lnTo>
                  <a:pt x="2570" y="557"/>
                </a:lnTo>
                <a:close/>
                <a:moveTo>
                  <a:pt x="176" y="0"/>
                </a:moveTo>
                <a:lnTo>
                  <a:pt x="4962" y="0"/>
                </a:lnTo>
                <a:lnTo>
                  <a:pt x="5002" y="5"/>
                </a:lnTo>
                <a:lnTo>
                  <a:pt x="5039" y="18"/>
                </a:lnTo>
                <a:lnTo>
                  <a:pt x="5072" y="39"/>
                </a:lnTo>
                <a:lnTo>
                  <a:pt x="5100" y="67"/>
                </a:lnTo>
                <a:lnTo>
                  <a:pt x="5120" y="100"/>
                </a:lnTo>
                <a:lnTo>
                  <a:pt x="5134" y="139"/>
                </a:lnTo>
                <a:lnTo>
                  <a:pt x="5139" y="179"/>
                </a:lnTo>
                <a:lnTo>
                  <a:pt x="5139" y="1975"/>
                </a:lnTo>
                <a:lnTo>
                  <a:pt x="4821" y="1975"/>
                </a:lnTo>
                <a:lnTo>
                  <a:pt x="4821" y="830"/>
                </a:lnTo>
                <a:lnTo>
                  <a:pt x="4748" y="811"/>
                </a:lnTo>
                <a:lnTo>
                  <a:pt x="4677" y="783"/>
                </a:lnTo>
                <a:lnTo>
                  <a:pt x="4613" y="748"/>
                </a:lnTo>
                <a:lnTo>
                  <a:pt x="4551" y="704"/>
                </a:lnTo>
                <a:lnTo>
                  <a:pt x="4497" y="655"/>
                </a:lnTo>
                <a:lnTo>
                  <a:pt x="4448" y="599"/>
                </a:lnTo>
                <a:lnTo>
                  <a:pt x="4405" y="536"/>
                </a:lnTo>
                <a:lnTo>
                  <a:pt x="4372" y="469"/>
                </a:lnTo>
                <a:lnTo>
                  <a:pt x="4344" y="397"/>
                </a:lnTo>
                <a:lnTo>
                  <a:pt x="4326" y="321"/>
                </a:lnTo>
                <a:lnTo>
                  <a:pt x="806" y="321"/>
                </a:lnTo>
                <a:lnTo>
                  <a:pt x="786" y="397"/>
                </a:lnTo>
                <a:lnTo>
                  <a:pt x="760" y="467"/>
                </a:lnTo>
                <a:lnTo>
                  <a:pt x="727" y="534"/>
                </a:lnTo>
                <a:lnTo>
                  <a:pt x="685" y="595"/>
                </a:lnTo>
                <a:lnTo>
                  <a:pt x="637" y="653"/>
                </a:lnTo>
                <a:lnTo>
                  <a:pt x="583" y="702"/>
                </a:lnTo>
                <a:lnTo>
                  <a:pt x="523" y="746"/>
                </a:lnTo>
                <a:lnTo>
                  <a:pt x="458" y="781"/>
                </a:lnTo>
                <a:lnTo>
                  <a:pt x="390" y="809"/>
                </a:lnTo>
                <a:lnTo>
                  <a:pt x="316" y="830"/>
                </a:lnTo>
                <a:lnTo>
                  <a:pt x="316" y="2542"/>
                </a:lnTo>
                <a:lnTo>
                  <a:pt x="388" y="2562"/>
                </a:lnTo>
                <a:lnTo>
                  <a:pt x="456" y="2590"/>
                </a:lnTo>
                <a:lnTo>
                  <a:pt x="520" y="2625"/>
                </a:lnTo>
                <a:lnTo>
                  <a:pt x="579" y="2667"/>
                </a:lnTo>
                <a:lnTo>
                  <a:pt x="634" y="2716"/>
                </a:lnTo>
                <a:lnTo>
                  <a:pt x="681" y="2771"/>
                </a:lnTo>
                <a:lnTo>
                  <a:pt x="723" y="2830"/>
                </a:lnTo>
                <a:lnTo>
                  <a:pt x="758" y="2897"/>
                </a:lnTo>
                <a:lnTo>
                  <a:pt x="785" y="2965"/>
                </a:lnTo>
                <a:lnTo>
                  <a:pt x="804" y="3039"/>
                </a:lnTo>
                <a:lnTo>
                  <a:pt x="3779" y="3039"/>
                </a:lnTo>
                <a:lnTo>
                  <a:pt x="3756" y="3081"/>
                </a:lnTo>
                <a:lnTo>
                  <a:pt x="3738" y="3129"/>
                </a:lnTo>
                <a:lnTo>
                  <a:pt x="3728" y="3178"/>
                </a:lnTo>
                <a:lnTo>
                  <a:pt x="3724" y="3229"/>
                </a:lnTo>
                <a:lnTo>
                  <a:pt x="3726" y="3274"/>
                </a:lnTo>
                <a:lnTo>
                  <a:pt x="3735" y="3318"/>
                </a:lnTo>
                <a:lnTo>
                  <a:pt x="3749" y="3360"/>
                </a:lnTo>
                <a:lnTo>
                  <a:pt x="176" y="3360"/>
                </a:lnTo>
                <a:lnTo>
                  <a:pt x="135" y="3355"/>
                </a:lnTo>
                <a:lnTo>
                  <a:pt x="98" y="3343"/>
                </a:lnTo>
                <a:lnTo>
                  <a:pt x="65" y="3322"/>
                </a:lnTo>
                <a:lnTo>
                  <a:pt x="39" y="3294"/>
                </a:lnTo>
                <a:lnTo>
                  <a:pt x="18" y="3260"/>
                </a:lnTo>
                <a:lnTo>
                  <a:pt x="5" y="3223"/>
                </a:lnTo>
                <a:lnTo>
                  <a:pt x="0" y="3181"/>
                </a:lnTo>
                <a:lnTo>
                  <a:pt x="0" y="179"/>
                </a:lnTo>
                <a:lnTo>
                  <a:pt x="5" y="139"/>
                </a:lnTo>
                <a:lnTo>
                  <a:pt x="18" y="100"/>
                </a:lnTo>
                <a:lnTo>
                  <a:pt x="39" y="67"/>
                </a:lnTo>
                <a:lnTo>
                  <a:pt x="65" y="39"/>
                </a:lnTo>
                <a:lnTo>
                  <a:pt x="98" y="18"/>
                </a:lnTo>
                <a:lnTo>
                  <a:pt x="135" y="5"/>
                </a:lnTo>
                <a:lnTo>
                  <a:pt x="17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2" name="Freeform 19"/>
          <p:cNvSpPr>
            <a:spLocks noChangeAspect="1" noEditPoints="1"/>
          </p:cNvSpPr>
          <p:nvPr/>
        </p:nvSpPr>
        <p:spPr bwMode="auto">
          <a:xfrm>
            <a:off x="3923380" y="3833325"/>
            <a:ext cx="610360" cy="331927"/>
          </a:xfrm>
          <a:custGeom>
            <a:avLst/>
            <a:gdLst>
              <a:gd name="T0" fmla="*/ 40 w 212"/>
              <a:gd name="T1" fmla="*/ 96 h 115"/>
              <a:gd name="T2" fmla="*/ 60 w 212"/>
              <a:gd name="T3" fmla="*/ 76 h 115"/>
              <a:gd name="T4" fmla="*/ 79 w 212"/>
              <a:gd name="T5" fmla="*/ 96 h 115"/>
              <a:gd name="T6" fmla="*/ 60 w 212"/>
              <a:gd name="T7" fmla="*/ 115 h 115"/>
              <a:gd name="T8" fmla="*/ 40 w 212"/>
              <a:gd name="T9" fmla="*/ 96 h 115"/>
              <a:gd name="T10" fmla="*/ 157 w 212"/>
              <a:gd name="T11" fmla="*/ 96 h 115"/>
              <a:gd name="T12" fmla="*/ 176 w 212"/>
              <a:gd name="T13" fmla="*/ 76 h 115"/>
              <a:gd name="T14" fmla="*/ 196 w 212"/>
              <a:gd name="T15" fmla="*/ 96 h 115"/>
              <a:gd name="T16" fmla="*/ 176 w 212"/>
              <a:gd name="T17" fmla="*/ 115 h 115"/>
              <a:gd name="T18" fmla="*/ 157 w 212"/>
              <a:gd name="T19" fmla="*/ 96 h 115"/>
              <a:gd name="T20" fmla="*/ 207 w 212"/>
              <a:gd name="T21" fmla="*/ 47 h 115"/>
              <a:gd name="T22" fmla="*/ 204 w 212"/>
              <a:gd name="T23" fmla="*/ 45 h 115"/>
              <a:gd name="T24" fmla="*/ 197 w 212"/>
              <a:gd name="T25" fmla="*/ 37 h 115"/>
              <a:gd name="T26" fmla="*/ 188 w 212"/>
              <a:gd name="T27" fmla="*/ 6 h 115"/>
              <a:gd name="T28" fmla="*/ 181 w 212"/>
              <a:gd name="T29" fmla="*/ 0 h 115"/>
              <a:gd name="T30" fmla="*/ 9 w 212"/>
              <a:gd name="T31" fmla="*/ 0 h 115"/>
              <a:gd name="T32" fmla="*/ 3 w 212"/>
              <a:gd name="T33" fmla="*/ 6 h 115"/>
              <a:gd name="T34" fmla="*/ 3 w 212"/>
              <a:gd name="T35" fmla="*/ 87 h 115"/>
              <a:gd name="T36" fmla="*/ 0 w 212"/>
              <a:gd name="T37" fmla="*/ 87 h 115"/>
              <a:gd name="T38" fmla="*/ 0 w 212"/>
              <a:gd name="T39" fmla="*/ 95 h 115"/>
              <a:gd name="T40" fmla="*/ 28 w 212"/>
              <a:gd name="T41" fmla="*/ 95 h 115"/>
              <a:gd name="T42" fmla="*/ 35 w 212"/>
              <a:gd name="T43" fmla="*/ 90 h 115"/>
              <a:gd name="T44" fmla="*/ 60 w 212"/>
              <a:gd name="T45" fmla="*/ 70 h 115"/>
              <a:gd name="T46" fmla="*/ 85 w 212"/>
              <a:gd name="T47" fmla="*/ 90 h 115"/>
              <a:gd name="T48" fmla="*/ 91 w 212"/>
              <a:gd name="T49" fmla="*/ 95 h 115"/>
              <a:gd name="T50" fmla="*/ 145 w 212"/>
              <a:gd name="T51" fmla="*/ 95 h 115"/>
              <a:gd name="T52" fmla="*/ 151 w 212"/>
              <a:gd name="T53" fmla="*/ 91 h 115"/>
              <a:gd name="T54" fmla="*/ 176 w 212"/>
              <a:gd name="T55" fmla="*/ 70 h 115"/>
              <a:gd name="T56" fmla="*/ 201 w 212"/>
              <a:gd name="T57" fmla="*/ 91 h 115"/>
              <a:gd name="T58" fmla="*/ 207 w 212"/>
              <a:gd name="T59" fmla="*/ 95 h 115"/>
              <a:gd name="T60" fmla="*/ 212 w 212"/>
              <a:gd name="T61" fmla="*/ 89 h 115"/>
              <a:gd name="T62" fmla="*/ 212 w 212"/>
              <a:gd name="T63" fmla="*/ 55 h 115"/>
              <a:gd name="T64" fmla="*/ 207 w 212"/>
              <a:gd name="T65" fmla="*/ 47 h 115"/>
              <a:gd name="T66" fmla="*/ 162 w 212"/>
              <a:gd name="T67" fmla="*/ 60 h 115"/>
              <a:gd name="T68" fmla="*/ 159 w 212"/>
              <a:gd name="T69" fmla="*/ 66 h 115"/>
              <a:gd name="T70" fmla="*/ 144 w 212"/>
              <a:gd name="T71" fmla="*/ 85 h 115"/>
              <a:gd name="T72" fmla="*/ 139 w 212"/>
              <a:gd name="T73" fmla="*/ 89 h 115"/>
              <a:gd name="T74" fmla="*/ 135 w 212"/>
              <a:gd name="T75" fmla="*/ 89 h 115"/>
              <a:gd name="T76" fmla="*/ 129 w 212"/>
              <a:gd name="T77" fmla="*/ 83 h 115"/>
              <a:gd name="T78" fmla="*/ 129 w 212"/>
              <a:gd name="T79" fmla="*/ 18 h 115"/>
              <a:gd name="T80" fmla="*/ 135 w 212"/>
              <a:gd name="T81" fmla="*/ 12 h 115"/>
              <a:gd name="T82" fmla="*/ 156 w 212"/>
              <a:gd name="T83" fmla="*/ 12 h 115"/>
              <a:gd name="T84" fmla="*/ 162 w 212"/>
              <a:gd name="T85" fmla="*/ 18 h 115"/>
              <a:gd name="T86" fmla="*/ 162 w 212"/>
              <a:gd name="T87" fmla="*/ 60 h 115"/>
              <a:gd name="T88" fmla="*/ 184 w 212"/>
              <a:gd name="T89" fmla="*/ 41 h 115"/>
              <a:gd name="T90" fmla="*/ 174 w 212"/>
              <a:gd name="T91" fmla="*/ 41 h 115"/>
              <a:gd name="T92" fmla="*/ 168 w 212"/>
              <a:gd name="T93" fmla="*/ 35 h 115"/>
              <a:gd name="T94" fmla="*/ 168 w 212"/>
              <a:gd name="T95" fmla="*/ 18 h 115"/>
              <a:gd name="T96" fmla="*/ 174 w 212"/>
              <a:gd name="T97" fmla="*/ 12 h 115"/>
              <a:gd name="T98" fmla="*/ 176 w 212"/>
              <a:gd name="T99" fmla="*/ 12 h 115"/>
              <a:gd name="T100" fmla="*/ 184 w 212"/>
              <a:gd name="T101" fmla="*/ 18 h 115"/>
              <a:gd name="T102" fmla="*/ 188 w 212"/>
              <a:gd name="T103" fmla="*/ 35 h 115"/>
              <a:gd name="T104" fmla="*/ 184 w 212"/>
              <a:gd name="T105" fmla="*/ 41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12" h="115">
                <a:moveTo>
                  <a:pt x="40" y="96"/>
                </a:moveTo>
                <a:cubicBezTo>
                  <a:pt x="40" y="85"/>
                  <a:pt x="49" y="76"/>
                  <a:pt x="60" y="76"/>
                </a:cubicBezTo>
                <a:cubicBezTo>
                  <a:pt x="70" y="76"/>
                  <a:pt x="79" y="85"/>
                  <a:pt x="79" y="96"/>
                </a:cubicBezTo>
                <a:cubicBezTo>
                  <a:pt x="79" y="106"/>
                  <a:pt x="70" y="115"/>
                  <a:pt x="60" y="115"/>
                </a:cubicBezTo>
                <a:cubicBezTo>
                  <a:pt x="49" y="115"/>
                  <a:pt x="40" y="106"/>
                  <a:pt x="40" y="96"/>
                </a:cubicBezTo>
                <a:close/>
                <a:moveTo>
                  <a:pt x="157" y="96"/>
                </a:moveTo>
                <a:cubicBezTo>
                  <a:pt x="157" y="85"/>
                  <a:pt x="165" y="76"/>
                  <a:pt x="176" y="76"/>
                </a:cubicBezTo>
                <a:cubicBezTo>
                  <a:pt x="187" y="76"/>
                  <a:pt x="196" y="85"/>
                  <a:pt x="196" y="96"/>
                </a:cubicBezTo>
                <a:cubicBezTo>
                  <a:pt x="196" y="106"/>
                  <a:pt x="187" y="115"/>
                  <a:pt x="176" y="115"/>
                </a:cubicBezTo>
                <a:cubicBezTo>
                  <a:pt x="165" y="115"/>
                  <a:pt x="157" y="106"/>
                  <a:pt x="157" y="96"/>
                </a:cubicBezTo>
                <a:close/>
                <a:moveTo>
                  <a:pt x="207" y="47"/>
                </a:moveTo>
                <a:cubicBezTo>
                  <a:pt x="204" y="45"/>
                  <a:pt x="204" y="45"/>
                  <a:pt x="204" y="45"/>
                </a:cubicBezTo>
                <a:cubicBezTo>
                  <a:pt x="201" y="44"/>
                  <a:pt x="198" y="40"/>
                  <a:pt x="197" y="37"/>
                </a:cubicBezTo>
                <a:cubicBezTo>
                  <a:pt x="188" y="6"/>
                  <a:pt x="188" y="6"/>
                  <a:pt x="188" y="6"/>
                </a:cubicBezTo>
                <a:cubicBezTo>
                  <a:pt x="188" y="3"/>
                  <a:pt x="184" y="0"/>
                  <a:pt x="181" y="0"/>
                </a:cubicBezTo>
                <a:cubicBezTo>
                  <a:pt x="9" y="0"/>
                  <a:pt x="9" y="0"/>
                  <a:pt x="9" y="0"/>
                </a:cubicBezTo>
                <a:cubicBezTo>
                  <a:pt x="6" y="0"/>
                  <a:pt x="3" y="3"/>
                  <a:pt x="3" y="6"/>
                </a:cubicBezTo>
                <a:cubicBezTo>
                  <a:pt x="3" y="87"/>
                  <a:pt x="3" y="87"/>
                  <a:pt x="3" y="8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95"/>
                  <a:pt x="0" y="95"/>
                  <a:pt x="0" y="95"/>
                </a:cubicBezTo>
                <a:cubicBezTo>
                  <a:pt x="28" y="95"/>
                  <a:pt x="28" y="95"/>
                  <a:pt x="28" y="95"/>
                </a:cubicBezTo>
                <a:cubicBezTo>
                  <a:pt x="34" y="95"/>
                  <a:pt x="34" y="93"/>
                  <a:pt x="35" y="90"/>
                </a:cubicBezTo>
                <a:cubicBezTo>
                  <a:pt x="37" y="79"/>
                  <a:pt x="47" y="70"/>
                  <a:pt x="60" y="70"/>
                </a:cubicBezTo>
                <a:cubicBezTo>
                  <a:pt x="72" y="70"/>
                  <a:pt x="82" y="79"/>
                  <a:pt x="85" y="90"/>
                </a:cubicBezTo>
                <a:cubicBezTo>
                  <a:pt x="85" y="94"/>
                  <a:pt x="86" y="95"/>
                  <a:pt x="91" y="95"/>
                </a:cubicBezTo>
                <a:cubicBezTo>
                  <a:pt x="145" y="95"/>
                  <a:pt x="145" y="95"/>
                  <a:pt x="145" y="95"/>
                </a:cubicBezTo>
                <a:cubicBezTo>
                  <a:pt x="150" y="95"/>
                  <a:pt x="150" y="94"/>
                  <a:pt x="151" y="91"/>
                </a:cubicBezTo>
                <a:cubicBezTo>
                  <a:pt x="153" y="79"/>
                  <a:pt x="163" y="70"/>
                  <a:pt x="176" y="70"/>
                </a:cubicBezTo>
                <a:cubicBezTo>
                  <a:pt x="188" y="70"/>
                  <a:pt x="199" y="79"/>
                  <a:pt x="201" y="91"/>
                </a:cubicBezTo>
                <a:cubicBezTo>
                  <a:pt x="201" y="94"/>
                  <a:pt x="202" y="95"/>
                  <a:pt x="207" y="95"/>
                </a:cubicBezTo>
                <a:cubicBezTo>
                  <a:pt x="210" y="95"/>
                  <a:pt x="212" y="93"/>
                  <a:pt x="212" y="89"/>
                </a:cubicBezTo>
                <a:cubicBezTo>
                  <a:pt x="212" y="55"/>
                  <a:pt x="212" y="55"/>
                  <a:pt x="212" y="55"/>
                </a:cubicBezTo>
                <a:cubicBezTo>
                  <a:pt x="212" y="53"/>
                  <a:pt x="210" y="49"/>
                  <a:pt x="207" y="47"/>
                </a:cubicBezTo>
                <a:close/>
                <a:moveTo>
                  <a:pt x="162" y="60"/>
                </a:moveTo>
                <a:cubicBezTo>
                  <a:pt x="162" y="64"/>
                  <a:pt x="160" y="66"/>
                  <a:pt x="159" y="66"/>
                </a:cubicBezTo>
                <a:cubicBezTo>
                  <a:pt x="152" y="70"/>
                  <a:pt x="146" y="77"/>
                  <a:pt x="144" y="85"/>
                </a:cubicBezTo>
                <a:cubicBezTo>
                  <a:pt x="143" y="87"/>
                  <a:pt x="142" y="89"/>
                  <a:pt x="139" y="89"/>
                </a:cubicBezTo>
                <a:cubicBezTo>
                  <a:pt x="138" y="89"/>
                  <a:pt x="135" y="89"/>
                  <a:pt x="135" y="89"/>
                </a:cubicBezTo>
                <a:cubicBezTo>
                  <a:pt x="131" y="89"/>
                  <a:pt x="129" y="86"/>
                  <a:pt x="129" y="83"/>
                </a:cubicBezTo>
                <a:cubicBezTo>
                  <a:pt x="129" y="18"/>
                  <a:pt x="129" y="18"/>
                  <a:pt x="129" y="18"/>
                </a:cubicBezTo>
                <a:cubicBezTo>
                  <a:pt x="129" y="15"/>
                  <a:pt x="131" y="12"/>
                  <a:pt x="135" y="12"/>
                </a:cubicBezTo>
                <a:cubicBezTo>
                  <a:pt x="156" y="12"/>
                  <a:pt x="156" y="12"/>
                  <a:pt x="156" y="12"/>
                </a:cubicBezTo>
                <a:cubicBezTo>
                  <a:pt x="159" y="12"/>
                  <a:pt x="162" y="15"/>
                  <a:pt x="162" y="18"/>
                </a:cubicBezTo>
                <a:cubicBezTo>
                  <a:pt x="162" y="18"/>
                  <a:pt x="162" y="57"/>
                  <a:pt x="162" y="60"/>
                </a:cubicBezTo>
                <a:close/>
                <a:moveTo>
                  <a:pt x="184" y="41"/>
                </a:moveTo>
                <a:cubicBezTo>
                  <a:pt x="174" y="41"/>
                  <a:pt x="174" y="41"/>
                  <a:pt x="174" y="41"/>
                </a:cubicBezTo>
                <a:cubicBezTo>
                  <a:pt x="171" y="41"/>
                  <a:pt x="168" y="38"/>
                  <a:pt x="168" y="35"/>
                </a:cubicBezTo>
                <a:cubicBezTo>
                  <a:pt x="168" y="18"/>
                  <a:pt x="168" y="18"/>
                  <a:pt x="168" y="18"/>
                </a:cubicBezTo>
                <a:cubicBezTo>
                  <a:pt x="168" y="15"/>
                  <a:pt x="171" y="12"/>
                  <a:pt x="174" y="12"/>
                </a:cubicBezTo>
                <a:cubicBezTo>
                  <a:pt x="176" y="12"/>
                  <a:pt x="176" y="12"/>
                  <a:pt x="176" y="12"/>
                </a:cubicBezTo>
                <a:cubicBezTo>
                  <a:pt x="179" y="12"/>
                  <a:pt x="183" y="15"/>
                  <a:pt x="184" y="18"/>
                </a:cubicBezTo>
                <a:cubicBezTo>
                  <a:pt x="188" y="35"/>
                  <a:pt x="188" y="35"/>
                  <a:pt x="188" y="35"/>
                </a:cubicBezTo>
                <a:cubicBezTo>
                  <a:pt x="189" y="38"/>
                  <a:pt x="187" y="41"/>
                  <a:pt x="184" y="4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Donut 4"/>
          <p:cNvSpPr/>
          <p:nvPr/>
        </p:nvSpPr>
        <p:spPr>
          <a:xfrm>
            <a:off x="5147731" y="2902779"/>
            <a:ext cx="1953936" cy="1706126"/>
          </a:xfrm>
          <a:prstGeom prst="donut">
            <a:avLst>
              <a:gd name="adj" fmla="val 14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929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47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913085"/>
          </a:xfrm>
          <a:solidFill>
            <a:schemeClr val="accent3">
              <a:lumMod val="75000"/>
            </a:schemeClr>
          </a:solidFill>
          <a:ln>
            <a:solidFill>
              <a:srgbClr val="A0DAB3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4000" b="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        It’s different this time ….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BF258CD-3977-4ED6-BF6E-5FC92269AC6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699F50C-BE38-4BD0-BA84-9B090E1F2B9B}" type="slidenum">
              <a:rPr lang="en-US" noProof="0" smtClean="0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 noProof="0">
              <a:solidFill>
                <a:schemeClr val="tx1">
                  <a:tint val="75000"/>
                </a:schemeClr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2959BD8-12C9-463D-8320-DCF149108F01}"/>
              </a:ext>
            </a:extLst>
          </p:cNvPr>
          <p:cNvGrpSpPr/>
          <p:nvPr/>
        </p:nvGrpSpPr>
        <p:grpSpPr>
          <a:xfrm>
            <a:off x="137625" y="1263083"/>
            <a:ext cx="11916749" cy="533270"/>
            <a:chOff x="211512" y="1520612"/>
            <a:chExt cx="11916749" cy="744837"/>
          </a:xfrm>
        </p:grpSpPr>
        <p:sp>
          <p:nvSpPr>
            <p:cNvPr id="7" name="Pentagon 16">
              <a:extLst>
                <a:ext uri="{FF2B5EF4-FFF2-40B4-BE49-F238E27FC236}">
                  <a16:creationId xmlns:a16="http://schemas.microsoft.com/office/drawing/2014/main" xmlns="" id="{E66B3AD6-089A-4B4D-9281-878BBCD0566A}"/>
                </a:ext>
              </a:extLst>
            </p:cNvPr>
            <p:cNvSpPr/>
            <p:nvPr/>
          </p:nvSpPr>
          <p:spPr>
            <a:xfrm>
              <a:off x="211512" y="1520612"/>
              <a:ext cx="5936573" cy="744836"/>
            </a:xfrm>
            <a:prstGeom prst="homePlate">
              <a:avLst/>
            </a:prstGeom>
            <a:solidFill>
              <a:schemeClr val="accent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900" tIns="88900" rIns="88900" bIns="88900"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2008 Financial Crisis</a:t>
              </a:r>
            </a:p>
          </p:txBody>
        </p:sp>
        <p:sp>
          <p:nvSpPr>
            <p:cNvPr id="10" name="Chevron 17">
              <a:extLst>
                <a:ext uri="{FF2B5EF4-FFF2-40B4-BE49-F238E27FC236}">
                  <a16:creationId xmlns:a16="http://schemas.microsoft.com/office/drawing/2014/main" xmlns="" id="{1F7F0906-93B0-40AF-B6C4-474F1C35B263}"/>
                </a:ext>
              </a:extLst>
            </p:cNvPr>
            <p:cNvSpPr/>
            <p:nvPr/>
          </p:nvSpPr>
          <p:spPr>
            <a:xfrm>
              <a:off x="5782325" y="1520613"/>
              <a:ext cx="6345936" cy="744836"/>
            </a:xfrm>
            <a:prstGeom prst="chevron">
              <a:avLst/>
            </a:prstGeom>
            <a:solidFill>
              <a:schemeClr val="accent3">
                <a:lumMod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900" tIns="88900" rIns="88900" bIns="88900"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2020 COVID-19 Pandemic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BDC4D4A-0E4B-4C08-AA0F-87EA3E8EC18A}"/>
              </a:ext>
            </a:extLst>
          </p:cNvPr>
          <p:cNvSpPr/>
          <p:nvPr/>
        </p:nvSpPr>
        <p:spPr>
          <a:xfrm>
            <a:off x="6343840" y="2156447"/>
            <a:ext cx="5630122" cy="4382465"/>
          </a:xfrm>
          <a:prstGeom prst="rect">
            <a:avLst/>
          </a:prstGeom>
          <a:noFill/>
          <a:ln w="38100">
            <a:solidFill>
              <a:srgbClr val="28724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63550" indent="-463550">
              <a:buFont typeface="Courier New" charset="0"/>
              <a:buChar char="o"/>
            </a:pPr>
            <a:r>
              <a:rPr lang="en-US" sz="2000" i="1" dirty="0">
                <a:solidFill>
                  <a:schemeClr val="tx1"/>
                </a:solidFill>
              </a:rPr>
              <a:t>Real economy crisis / corporate crisis</a:t>
            </a:r>
          </a:p>
          <a:p>
            <a:pPr marL="463550" indent="-463550">
              <a:buFont typeface="Courier New" charset="0"/>
              <a:buChar char="o"/>
            </a:pPr>
            <a:r>
              <a:rPr lang="en-US" sz="2000" i="1" dirty="0">
                <a:solidFill>
                  <a:schemeClr val="tx1"/>
                </a:solidFill>
              </a:rPr>
              <a:t>Built around massive demand shock </a:t>
            </a:r>
          </a:p>
          <a:p>
            <a:pPr marL="463550" indent="-463550">
              <a:buFont typeface="Courier New" charset="0"/>
              <a:buChar char="o"/>
            </a:pPr>
            <a:r>
              <a:rPr lang="en-US" sz="2000" i="1" dirty="0">
                <a:solidFill>
                  <a:schemeClr val="tx1"/>
                </a:solidFill>
              </a:rPr>
              <a:t>Tier 1 bank capital roughly $1.7T (Q4 19)</a:t>
            </a:r>
          </a:p>
          <a:p>
            <a:pPr marL="463550" indent="-463550">
              <a:buFont typeface="Courier New" charset="0"/>
              <a:buChar char="o"/>
            </a:pPr>
            <a:r>
              <a:rPr lang="en-US" sz="2000" i="1" dirty="0">
                <a:solidFill>
                  <a:schemeClr val="tx1"/>
                </a:solidFill>
              </a:rPr>
              <a:t>Banks - $250B incremental excess capital  - liquidity requirements  </a:t>
            </a:r>
          </a:p>
          <a:p>
            <a:pPr marL="463550" indent="-463550">
              <a:buFont typeface="Courier New" charset="0"/>
              <a:buChar char="o"/>
            </a:pPr>
            <a:r>
              <a:rPr lang="en-US" sz="2000" i="1" dirty="0">
                <a:solidFill>
                  <a:schemeClr val="tx1"/>
                </a:solidFill>
              </a:rPr>
              <a:t>Bank loss absorbency now 2X 2008 v. 2020</a:t>
            </a:r>
          </a:p>
          <a:p>
            <a:pPr marL="463550" indent="-463550">
              <a:buFont typeface="Courier New" charset="0"/>
              <a:buChar char="o"/>
            </a:pPr>
            <a:r>
              <a:rPr lang="en-US" sz="2000" i="1" dirty="0">
                <a:solidFill>
                  <a:schemeClr val="tx1"/>
                </a:solidFill>
              </a:rPr>
              <a:t>QOQ 2Q GDP -34% / job losses approaching 20 million </a:t>
            </a:r>
          </a:p>
          <a:p>
            <a:pPr marL="463550" indent="-463550">
              <a:buFont typeface="Courier New" charset="0"/>
              <a:buChar char="o"/>
            </a:pPr>
            <a:r>
              <a:rPr lang="en-US" sz="2000" i="1" dirty="0">
                <a:solidFill>
                  <a:schemeClr val="tx1"/>
                </a:solidFill>
              </a:rPr>
              <a:t>Stimulus package now $3T + </a:t>
            </a:r>
          </a:p>
          <a:p>
            <a:pPr marL="463550" indent="-463550">
              <a:buFont typeface="Courier New" charset="0"/>
              <a:buChar char="o"/>
            </a:pPr>
            <a:r>
              <a:rPr lang="en-US" sz="2000" i="1" dirty="0">
                <a:solidFill>
                  <a:schemeClr val="tx1"/>
                </a:solidFill>
              </a:rPr>
              <a:t>Banking system managing visible economic stress  (lending v capital stress) </a:t>
            </a:r>
          </a:p>
          <a:p>
            <a:pPr marL="463550" indent="-463550">
              <a:buFont typeface="Courier New" charset="0"/>
              <a:buChar char="o"/>
            </a:pPr>
            <a:r>
              <a:rPr lang="en-US" sz="2000" i="1" dirty="0">
                <a:solidFill>
                  <a:schemeClr val="tx1"/>
                </a:solidFill>
              </a:rPr>
              <a:t>Market operating despite 95% of active participants working remotely; Credit markets “recovery transmission mechanism”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7B28ECF-8F84-4DAA-A920-1E37FE245853}"/>
              </a:ext>
            </a:extLst>
          </p:cNvPr>
          <p:cNvSpPr/>
          <p:nvPr/>
        </p:nvSpPr>
        <p:spPr>
          <a:xfrm>
            <a:off x="182642" y="2453185"/>
            <a:ext cx="4895557" cy="3116778"/>
          </a:xfrm>
          <a:prstGeom prst="rect">
            <a:avLst/>
          </a:prstGeom>
          <a:noFill/>
          <a:ln w="38100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63550" indent="-463550">
              <a:buFont typeface="Courier New" charset="0"/>
              <a:buChar char="o"/>
            </a:pPr>
            <a:r>
              <a:rPr lang="en-US" sz="2000" i="1" dirty="0">
                <a:solidFill>
                  <a:schemeClr val="tx1"/>
                </a:solidFill>
              </a:rPr>
              <a:t>Bank led rescue</a:t>
            </a:r>
          </a:p>
          <a:p>
            <a:pPr marL="463550" indent="-463550">
              <a:buFont typeface="Courier New" charset="0"/>
              <a:buChar char="o"/>
            </a:pPr>
            <a:r>
              <a:rPr lang="en-US" sz="2000" i="1" dirty="0">
                <a:solidFill>
                  <a:schemeClr val="tx1"/>
                </a:solidFill>
              </a:rPr>
              <a:t>Vulnerable financial system</a:t>
            </a:r>
          </a:p>
          <a:p>
            <a:pPr marL="463550" indent="-463550">
              <a:buFont typeface="Courier New" charset="0"/>
              <a:buChar char="o"/>
            </a:pPr>
            <a:r>
              <a:rPr lang="en-US" sz="2000" i="1" dirty="0">
                <a:solidFill>
                  <a:schemeClr val="tx1"/>
                </a:solidFill>
              </a:rPr>
              <a:t>Tier 1 Capital $1T (2Q 08) </a:t>
            </a:r>
          </a:p>
          <a:p>
            <a:pPr marL="463550" indent="-463550">
              <a:buFont typeface="Courier New" charset="0"/>
              <a:buChar char="o"/>
            </a:pPr>
            <a:r>
              <a:rPr lang="en-US" sz="2000" i="1" dirty="0">
                <a:solidFill>
                  <a:schemeClr val="tx1"/>
                </a:solidFill>
              </a:rPr>
              <a:t>Questionable market liquidity and loss absorption ability   </a:t>
            </a:r>
          </a:p>
          <a:p>
            <a:pPr marL="463550" indent="-463550">
              <a:buFont typeface="Courier New" charset="0"/>
              <a:buChar char="o"/>
            </a:pPr>
            <a:r>
              <a:rPr lang="en-US" sz="2000" i="1" u="sng" dirty="0">
                <a:solidFill>
                  <a:schemeClr val="tx1"/>
                </a:solidFill>
              </a:rPr>
              <a:t>Only </a:t>
            </a:r>
            <a:r>
              <a:rPr lang="en-US" sz="2000" i="1" dirty="0">
                <a:solidFill>
                  <a:schemeClr val="tx1"/>
                </a:solidFill>
              </a:rPr>
              <a:t>8.6 million jobs lost </a:t>
            </a:r>
          </a:p>
          <a:p>
            <a:pPr marL="463550" indent="-463550">
              <a:buFont typeface="Courier New" charset="0"/>
              <a:buChar char="o"/>
            </a:pPr>
            <a:r>
              <a:rPr lang="en-US" sz="2000" i="1" dirty="0">
                <a:solidFill>
                  <a:schemeClr val="tx1"/>
                </a:solidFill>
              </a:rPr>
              <a:t>Liquidity buffers created </a:t>
            </a:r>
          </a:p>
          <a:p>
            <a:pPr marL="463550" indent="-463550">
              <a:buFont typeface="Courier New" charset="0"/>
              <a:buChar char="o"/>
            </a:pPr>
            <a:r>
              <a:rPr lang="en-US" sz="2000" i="1" dirty="0">
                <a:solidFill>
                  <a:schemeClr val="tx1"/>
                </a:solidFill>
              </a:rPr>
              <a:t>TARP program $900B </a:t>
            </a:r>
          </a:p>
          <a:p>
            <a:pPr marL="463550" indent="-463550">
              <a:buFont typeface="Courier New" charset="0"/>
              <a:buChar char="o"/>
            </a:pPr>
            <a:r>
              <a:rPr lang="en-US" sz="2000" i="1" dirty="0">
                <a:solidFill>
                  <a:schemeClr val="tx1"/>
                </a:solidFill>
              </a:rPr>
              <a:t>Unemployment peaked at 10.3%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239A2D04-4663-45B5-B186-26A2A47EE8BD}"/>
              </a:ext>
            </a:extLst>
          </p:cNvPr>
          <p:cNvCxnSpPr>
            <a:cxnSpLocks/>
          </p:cNvCxnSpPr>
          <p:nvPr/>
        </p:nvCxnSpPr>
        <p:spPr>
          <a:xfrm>
            <a:off x="5134004" y="4340910"/>
            <a:ext cx="1148867" cy="0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288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4AC5506-6312-4701-8D3C-40187889A9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148"/>
            <a:ext cx="12192000" cy="1369765"/>
          </a:xfrm>
          <a:solidFill>
            <a:schemeClr val="accent3">
              <a:lumMod val="75000"/>
            </a:schemeClr>
          </a:solidFill>
          <a:ln>
            <a:solidFill>
              <a:srgbClr val="A0DAB3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4000" b="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17 million job losses in past 21 days    </a:t>
            </a:r>
          </a:p>
        </p:txBody>
      </p:sp>
      <p:pic>
        <p:nvPicPr>
          <p:cNvPr id="16" name="Picture 2" descr="https://int.nyt.com/chartmaker/2020/04/03/20200402-the-unemployment-rate/11/artboard-540p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4674" y="1623451"/>
            <a:ext cx="8157410" cy="439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BF258CD-3977-4ED6-BF6E-5FC92269AC6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699F50C-BE38-4BD0-BA84-9B090E1F2B9B}" type="slidenum">
              <a:rPr lang="en-US" noProof="0" smtClean="0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noProof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5095" y="576986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1930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94047" y="576986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2020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33532" y="576986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2010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3761" y="576986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1940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26331" y="576986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1950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13954" y="576986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1960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36524" y="576986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1970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89806" y="576986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1980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23339" y="576986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1990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83854" y="576986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2000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6346" y="4637452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5%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5551" y="3127694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15%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5551" y="2446376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20%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5551" y="3882573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10%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196915" y="3234576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13%?</a:t>
            </a:r>
            <a:r>
              <a:rPr lang="en-US" b="1" dirty="0"/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39132" y="1766608"/>
            <a:ext cx="4096522" cy="453970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/>
              <a:t>The real picture…   </a:t>
            </a:r>
          </a:p>
          <a:p>
            <a:endParaRPr lang="en-US" dirty="0"/>
          </a:p>
          <a:p>
            <a:pPr marL="285750" indent="-285750">
              <a:buFont typeface="Courier New" charset="0"/>
              <a:buChar char="o"/>
            </a:pPr>
            <a:r>
              <a:rPr lang="en-US" sz="1500" dirty="0"/>
              <a:t>Feb and March unemployment rates 3.5%  and 4.4% respectively – 50 year lows</a:t>
            </a:r>
          </a:p>
          <a:p>
            <a:pPr marL="285750" indent="-285750">
              <a:buFont typeface="Courier New" charset="0"/>
              <a:buChar char="o"/>
            </a:pPr>
            <a:r>
              <a:rPr lang="en-US" sz="1500" dirty="0"/>
              <a:t>Total U.S. labor force = 165 million </a:t>
            </a:r>
          </a:p>
          <a:p>
            <a:pPr marL="285750" indent="-285750">
              <a:buFont typeface="Courier New" charset="0"/>
              <a:buChar char="o"/>
            </a:pPr>
            <a:r>
              <a:rPr lang="en-US" sz="1500" dirty="0"/>
              <a:t>DOL reported 16.8 million job losses past three weeks    </a:t>
            </a:r>
          </a:p>
          <a:p>
            <a:pPr marL="285750" indent="-285750">
              <a:buFont typeface="Courier New" charset="0"/>
              <a:buChar char="o"/>
            </a:pPr>
            <a:r>
              <a:rPr lang="en-US" sz="1500" dirty="0"/>
              <a:t>Gig workers (now covered) add roughly 1.5 million workers </a:t>
            </a:r>
          </a:p>
          <a:p>
            <a:pPr marL="285750" indent="-285750">
              <a:buFont typeface="Courier New" charset="0"/>
              <a:buChar char="o"/>
            </a:pPr>
            <a:r>
              <a:rPr lang="en-US" sz="1500" dirty="0"/>
              <a:t>The recent cycle has seen 6 million new hires each month. </a:t>
            </a:r>
          </a:p>
          <a:p>
            <a:pPr marL="285750" indent="-285750">
              <a:buFont typeface="Courier New" charset="0"/>
              <a:buChar char="o"/>
            </a:pPr>
            <a:r>
              <a:rPr lang="en-US" sz="1500" dirty="0"/>
              <a:t>Reporting lag as state unemployment offices are overwhelmed (perhaps up to 1 million workers) </a:t>
            </a:r>
          </a:p>
          <a:p>
            <a:pPr marL="285750" indent="-285750">
              <a:buFont typeface="Courier New" charset="0"/>
              <a:buChar char="o"/>
            </a:pPr>
            <a:r>
              <a:rPr lang="en-US" sz="1500" dirty="0"/>
              <a:t>Adding all of this together means that up to 20 million people without work. </a:t>
            </a:r>
          </a:p>
          <a:p>
            <a:pPr marL="285750" indent="-285750">
              <a:buFont typeface="Courier New" charset="0"/>
              <a:buChar char="o"/>
            </a:pPr>
            <a:r>
              <a:rPr lang="en-US" sz="1500" dirty="0"/>
              <a:t>NY Times – hard to know exact forward rate but estimates are in the range of 10% - 15% possibly as high as 20%.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C18A20F-CE5D-4623-978F-F2B1F421791C}"/>
              </a:ext>
            </a:extLst>
          </p:cNvPr>
          <p:cNvSpPr txBox="1"/>
          <p:nvPr/>
        </p:nvSpPr>
        <p:spPr>
          <a:xfrm>
            <a:off x="745575" y="1437952"/>
            <a:ext cx="675366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/>
              <a:t>U.S. Department of Labor Unemployment Rate 1930-2020</a:t>
            </a:r>
          </a:p>
        </p:txBody>
      </p:sp>
    </p:spTree>
    <p:extLst>
      <p:ext uri="{BB962C8B-B14F-4D97-AF65-F5344CB8AC3E}">
        <p14:creationId xmlns:p14="http://schemas.microsoft.com/office/powerpoint/2010/main" val="3780711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07EF569-0DB2-4DF7-A1AA-B67A8CF62470}"/>
              </a:ext>
            </a:extLst>
          </p:cNvPr>
          <p:cNvSpPr txBox="1"/>
          <p:nvPr/>
        </p:nvSpPr>
        <p:spPr>
          <a:xfrm>
            <a:off x="7552741" y="6511556"/>
            <a:ext cx="43672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Labor Department, Oxford Economics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68D403CC-E8FA-4131-BBEA-57A31357C73F}"/>
              </a:ext>
            </a:extLst>
          </p:cNvPr>
          <p:cNvGrpSpPr/>
          <p:nvPr/>
        </p:nvGrpSpPr>
        <p:grpSpPr>
          <a:xfrm>
            <a:off x="135988" y="1173707"/>
            <a:ext cx="11920025" cy="5128731"/>
            <a:chOff x="135988" y="1173707"/>
            <a:chExt cx="11920025" cy="5128731"/>
          </a:xfrm>
        </p:grpSpPr>
        <p:graphicFrame>
          <p:nvGraphicFramePr>
            <p:cNvPr id="3" name="Chart 2">
              <a:extLst>
                <a:ext uri="{FF2B5EF4-FFF2-40B4-BE49-F238E27FC236}">
                  <a16:creationId xmlns:a16="http://schemas.microsoft.com/office/drawing/2014/main" xmlns="" id="{681B537A-7F58-4029-AF57-29A27234E0C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2284113"/>
                </p:ext>
              </p:extLst>
            </p:nvPr>
          </p:nvGraphicFramePr>
          <p:xfrm>
            <a:off x="407964" y="1357638"/>
            <a:ext cx="11648049" cy="494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xmlns="" id="{17FC866D-924A-4A57-8D28-CD2492EC8B80}"/>
                </a:ext>
              </a:extLst>
            </p:cNvPr>
            <p:cNvCxnSpPr/>
            <p:nvPr/>
          </p:nvCxnSpPr>
          <p:spPr>
            <a:xfrm>
              <a:off x="11887201" y="1776151"/>
              <a:ext cx="0" cy="3657600"/>
            </a:xfrm>
            <a:prstGeom prst="line">
              <a:avLst/>
            </a:prstGeom>
            <a:ln w="38100">
              <a:solidFill>
                <a:srgbClr val="28724F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C750FDC0-7863-43CA-BC72-B95563A58C9D}"/>
                </a:ext>
              </a:extLst>
            </p:cNvPr>
            <p:cNvSpPr txBox="1"/>
            <p:nvPr/>
          </p:nvSpPr>
          <p:spPr>
            <a:xfrm rot="16200000">
              <a:off x="-246017" y="3269504"/>
              <a:ext cx="10410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Millions</a:t>
              </a:r>
              <a:endParaRPr lang="en-US" sz="1200" b="1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214451C7-84E9-443F-A770-5BB95139FBDF}"/>
                </a:ext>
              </a:extLst>
            </p:cNvPr>
            <p:cNvSpPr txBox="1"/>
            <p:nvPr/>
          </p:nvSpPr>
          <p:spPr>
            <a:xfrm>
              <a:off x="8338789" y="1257745"/>
              <a:ext cx="3553448" cy="553998"/>
            </a:xfrm>
            <a:prstGeom prst="rect">
              <a:avLst/>
            </a:prstGeom>
            <a:noFill/>
            <a:ln w="38100">
              <a:solidFill>
                <a:srgbClr val="28724F"/>
              </a:solidFill>
              <a:prstDash val="sysDot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28724F"/>
                  </a:solidFill>
                </a:rPr>
                <a:t>27.9 million jobs are projected to be shed in March through May 2020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83DB6C51-CB69-43DA-8708-3995A4970BF6}"/>
                </a:ext>
              </a:extLst>
            </p:cNvPr>
            <p:cNvSpPr txBox="1"/>
            <p:nvPr/>
          </p:nvSpPr>
          <p:spPr>
            <a:xfrm>
              <a:off x="10454186" y="5089666"/>
              <a:ext cx="1075707" cy="307777"/>
            </a:xfrm>
            <a:prstGeom prst="rect">
              <a:avLst/>
            </a:prstGeom>
            <a:noFill/>
            <a:ln w="28575">
              <a:solidFill>
                <a:srgbClr val="28724F"/>
              </a:solidFill>
              <a:prstDash val="sysDot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28724F"/>
                  </a:solidFill>
                </a:rPr>
                <a:t>May 2020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B4C0D095-DCC3-4EEA-B86A-9F6103CC3B27}"/>
                </a:ext>
              </a:extLst>
            </p:cNvPr>
            <p:cNvCxnSpPr>
              <a:cxnSpLocks/>
            </p:cNvCxnSpPr>
            <p:nvPr/>
          </p:nvCxnSpPr>
          <p:spPr>
            <a:xfrm>
              <a:off x="11529893" y="5390343"/>
              <a:ext cx="357308" cy="43408"/>
            </a:xfrm>
            <a:prstGeom prst="line">
              <a:avLst/>
            </a:prstGeom>
            <a:ln w="28575">
              <a:solidFill>
                <a:srgbClr val="28724F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4468A1FD-7568-48C1-B4CE-BB0AD2DADBBE}"/>
                </a:ext>
              </a:extLst>
            </p:cNvPr>
            <p:cNvSpPr/>
            <p:nvPr/>
          </p:nvSpPr>
          <p:spPr>
            <a:xfrm>
              <a:off x="1050877" y="1487606"/>
              <a:ext cx="1173700" cy="4460353"/>
            </a:xfrm>
            <a:prstGeom prst="rect">
              <a:avLst/>
            </a:prstGeom>
            <a:solidFill>
              <a:schemeClr val="bg1">
                <a:lumMod val="75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BDE85849-4BA2-4163-A176-C00C9A169C9F}"/>
                </a:ext>
              </a:extLst>
            </p:cNvPr>
            <p:cNvSpPr txBox="1"/>
            <p:nvPr/>
          </p:nvSpPr>
          <p:spPr>
            <a:xfrm>
              <a:off x="980686" y="1173707"/>
              <a:ext cx="13140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>
                      <a:lumMod val="65000"/>
                    </a:schemeClr>
                  </a:solidFill>
                </a:rPr>
                <a:t>RECESSION</a:t>
              </a:r>
            </a:p>
          </p:txBody>
        </p:sp>
      </p:grpSp>
      <p:sp>
        <p:nvSpPr>
          <p:cNvPr id="17" name="Title 1"/>
          <p:cNvSpPr txBox="1">
            <a:spLocks/>
          </p:cNvSpPr>
          <p:nvPr/>
        </p:nvSpPr>
        <p:spPr>
          <a:xfrm>
            <a:off x="0" y="-23436"/>
            <a:ext cx="12192000" cy="121209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A0DAB3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IN" sz="4400" b="1" kern="1200">
                <a:solidFill>
                  <a:srgbClr val="7BAFD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defTabSz="914400"/>
            <a:r>
              <a:rPr lang="en-US" sz="3200" b="0" dirty="0">
                <a:solidFill>
                  <a:schemeClr val="bg1"/>
                </a:solidFill>
                <a:latin typeface="+mj-lt"/>
                <a:cs typeface="+mj-cs"/>
              </a:rPr>
              <a:t>    </a:t>
            </a:r>
            <a:r>
              <a:rPr lang="en-US" sz="4000" b="0" dirty="0">
                <a:solidFill>
                  <a:schemeClr val="bg1"/>
                </a:solidFill>
                <a:latin typeface="+mj-lt"/>
                <a:cs typeface="+mj-cs"/>
              </a:rPr>
              <a:t>Non - Farm payrolls - falling off a cliff </a:t>
            </a:r>
          </a:p>
          <a:p>
            <a:pPr algn="ctr" defTabSz="914400"/>
            <a:r>
              <a:rPr lang="en-US" sz="2000" b="0" dirty="0">
                <a:solidFill>
                  <a:schemeClr val="bg1"/>
                </a:solidFill>
                <a:latin typeface="+mj-lt"/>
                <a:cs typeface="+mj-cs"/>
              </a:rPr>
              <a:t>January 2008 – May 2020 </a:t>
            </a:r>
          </a:p>
        </p:txBody>
      </p:sp>
    </p:spTree>
    <p:extLst>
      <p:ext uri="{BB962C8B-B14F-4D97-AF65-F5344CB8AC3E}">
        <p14:creationId xmlns:p14="http://schemas.microsoft.com/office/powerpoint/2010/main" val="1646027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AA38F79-84EA-4837-97C4-2DBC066B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-24340"/>
            <a:ext cx="12192000" cy="802653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4000" b="0" dirty="0">
                <a:solidFill>
                  <a:schemeClr val="bg1"/>
                </a:solidFill>
              </a:rPr>
              <a:t>Strategic Growth  Advisory</a:t>
            </a:r>
            <a:r>
              <a:rPr lang="en-US" sz="4000" b="0" dirty="0">
                <a:solidFill>
                  <a:srgbClr val="014E7D"/>
                </a:solidFill>
              </a:rPr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BF258CD-3977-4ED6-BF6E-5FC92269AC6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452225" y="6356350"/>
            <a:ext cx="739775" cy="365125"/>
          </a:xfrm>
        </p:spPr>
        <p:txBody>
          <a:bodyPr/>
          <a:lstStyle/>
          <a:p>
            <a:fld id="{8699F50C-BE38-4BD0-BA84-9B090E1F2B9B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62F2C44D-2BDA-4E46-B7B0-5E6CFEF3ADB6}"/>
              </a:ext>
            </a:extLst>
          </p:cNvPr>
          <p:cNvSpPr txBox="1"/>
          <p:nvPr/>
        </p:nvSpPr>
        <p:spPr>
          <a:xfrm>
            <a:off x="6839301" y="3658366"/>
            <a:ext cx="54108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PE firms must evaluate impact to portfolio companies (reductions in operations, business interruptions). PE Returns may be muted as leverage components reset.  May cause the need for additional equity for reentry.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3BC044E-33D8-4F4C-A343-E250ABFAD08F}"/>
              </a:ext>
            </a:extLst>
          </p:cNvPr>
          <p:cNvSpPr txBox="1"/>
          <p:nvPr/>
        </p:nvSpPr>
        <p:spPr>
          <a:xfrm>
            <a:off x="7116600" y="3269921"/>
            <a:ext cx="4395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Finance &amp; Liquidity</a:t>
            </a:r>
          </a:p>
        </p:txBody>
      </p:sp>
      <p:sp>
        <p:nvSpPr>
          <p:cNvPr id="43" name="Freeform 129">
            <a:extLst>
              <a:ext uri="{FF2B5EF4-FFF2-40B4-BE49-F238E27FC236}">
                <a16:creationId xmlns:a16="http://schemas.microsoft.com/office/drawing/2014/main" xmlns="" id="{E8D1F9FE-B0B3-4F84-A142-6ADD03D72685}"/>
              </a:ext>
            </a:extLst>
          </p:cNvPr>
          <p:cNvSpPr>
            <a:spLocks noChangeAspect="1"/>
          </p:cNvSpPr>
          <p:nvPr/>
        </p:nvSpPr>
        <p:spPr bwMode="auto">
          <a:xfrm>
            <a:off x="6927639" y="3323982"/>
            <a:ext cx="181546" cy="293014"/>
          </a:xfrm>
          <a:custGeom>
            <a:avLst/>
            <a:gdLst>
              <a:gd name="T0" fmla="*/ 16 w 52"/>
              <a:gd name="T1" fmla="*/ 3 h 87"/>
              <a:gd name="T2" fmla="*/ 49 w 52"/>
              <a:gd name="T3" fmla="*/ 38 h 87"/>
              <a:gd name="T4" fmla="*/ 52 w 52"/>
              <a:gd name="T5" fmla="*/ 44 h 87"/>
              <a:gd name="T6" fmla="*/ 49 w 52"/>
              <a:gd name="T7" fmla="*/ 50 h 87"/>
              <a:gd name="T8" fmla="*/ 16 w 52"/>
              <a:gd name="T9" fmla="*/ 84 h 87"/>
              <a:gd name="T10" fmla="*/ 4 w 52"/>
              <a:gd name="T11" fmla="*/ 84 h 87"/>
              <a:gd name="T12" fmla="*/ 4 w 52"/>
              <a:gd name="T13" fmla="*/ 73 h 87"/>
              <a:gd name="T14" fmla="*/ 32 w 52"/>
              <a:gd name="T15" fmla="*/ 44 h 87"/>
              <a:gd name="T16" fmla="*/ 4 w 52"/>
              <a:gd name="T17" fmla="*/ 15 h 87"/>
              <a:gd name="T18" fmla="*/ 4 w 52"/>
              <a:gd name="T19" fmla="*/ 3 h 87"/>
              <a:gd name="T20" fmla="*/ 16 w 52"/>
              <a:gd name="T21" fmla="*/ 3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87">
                <a:moveTo>
                  <a:pt x="16" y="3"/>
                </a:moveTo>
                <a:cubicBezTo>
                  <a:pt x="19" y="6"/>
                  <a:pt x="49" y="38"/>
                  <a:pt x="49" y="38"/>
                </a:cubicBezTo>
                <a:cubicBezTo>
                  <a:pt x="51" y="40"/>
                  <a:pt x="52" y="42"/>
                  <a:pt x="52" y="44"/>
                </a:cubicBezTo>
                <a:cubicBezTo>
                  <a:pt x="52" y="46"/>
                  <a:pt x="51" y="48"/>
                  <a:pt x="49" y="50"/>
                </a:cubicBezTo>
                <a:cubicBezTo>
                  <a:pt x="49" y="50"/>
                  <a:pt x="19" y="81"/>
                  <a:pt x="16" y="84"/>
                </a:cubicBezTo>
                <a:cubicBezTo>
                  <a:pt x="13" y="87"/>
                  <a:pt x="7" y="87"/>
                  <a:pt x="4" y="84"/>
                </a:cubicBezTo>
                <a:cubicBezTo>
                  <a:pt x="1" y="81"/>
                  <a:pt x="0" y="76"/>
                  <a:pt x="4" y="73"/>
                </a:cubicBezTo>
                <a:cubicBezTo>
                  <a:pt x="32" y="44"/>
                  <a:pt x="32" y="44"/>
                  <a:pt x="32" y="44"/>
                </a:cubicBezTo>
                <a:cubicBezTo>
                  <a:pt x="4" y="15"/>
                  <a:pt x="4" y="15"/>
                  <a:pt x="4" y="15"/>
                </a:cubicBezTo>
                <a:cubicBezTo>
                  <a:pt x="0" y="11"/>
                  <a:pt x="1" y="6"/>
                  <a:pt x="4" y="3"/>
                </a:cubicBezTo>
                <a:cubicBezTo>
                  <a:pt x="7" y="0"/>
                  <a:pt x="13" y="0"/>
                  <a:pt x="16" y="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A69F548F-58E8-4A8F-963D-AF5C879C04E1}"/>
              </a:ext>
            </a:extLst>
          </p:cNvPr>
          <p:cNvSpPr txBox="1"/>
          <p:nvPr/>
        </p:nvSpPr>
        <p:spPr>
          <a:xfrm>
            <a:off x="6878306" y="5319217"/>
            <a:ext cx="53136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Business leaders must consider broadening cost-reduction measures and looking to shift supply chain strategies to mitigate the significant impact from COVID-19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9F8CD481-AFFD-41A0-9A9B-FA81D14E9B56}"/>
              </a:ext>
            </a:extLst>
          </p:cNvPr>
          <p:cNvSpPr txBox="1"/>
          <p:nvPr/>
        </p:nvSpPr>
        <p:spPr>
          <a:xfrm>
            <a:off x="7157783" y="4909908"/>
            <a:ext cx="2775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Strategy</a:t>
            </a:r>
          </a:p>
        </p:txBody>
      </p:sp>
      <p:sp>
        <p:nvSpPr>
          <p:cNvPr id="45" name="Freeform 129">
            <a:extLst>
              <a:ext uri="{FF2B5EF4-FFF2-40B4-BE49-F238E27FC236}">
                <a16:creationId xmlns:a16="http://schemas.microsoft.com/office/drawing/2014/main" xmlns="" id="{F215F2D0-043B-4DDF-BFAD-1831183D0DEB}"/>
              </a:ext>
            </a:extLst>
          </p:cNvPr>
          <p:cNvSpPr>
            <a:spLocks noChangeAspect="1"/>
          </p:cNvSpPr>
          <p:nvPr/>
        </p:nvSpPr>
        <p:spPr bwMode="auto">
          <a:xfrm>
            <a:off x="6939288" y="4929230"/>
            <a:ext cx="215310" cy="354288"/>
          </a:xfrm>
          <a:custGeom>
            <a:avLst/>
            <a:gdLst>
              <a:gd name="T0" fmla="*/ 16 w 52"/>
              <a:gd name="T1" fmla="*/ 3 h 87"/>
              <a:gd name="T2" fmla="*/ 49 w 52"/>
              <a:gd name="T3" fmla="*/ 38 h 87"/>
              <a:gd name="T4" fmla="*/ 52 w 52"/>
              <a:gd name="T5" fmla="*/ 44 h 87"/>
              <a:gd name="T6" fmla="*/ 49 w 52"/>
              <a:gd name="T7" fmla="*/ 50 h 87"/>
              <a:gd name="T8" fmla="*/ 16 w 52"/>
              <a:gd name="T9" fmla="*/ 84 h 87"/>
              <a:gd name="T10" fmla="*/ 4 w 52"/>
              <a:gd name="T11" fmla="*/ 84 h 87"/>
              <a:gd name="T12" fmla="*/ 4 w 52"/>
              <a:gd name="T13" fmla="*/ 73 h 87"/>
              <a:gd name="T14" fmla="*/ 32 w 52"/>
              <a:gd name="T15" fmla="*/ 44 h 87"/>
              <a:gd name="T16" fmla="*/ 4 w 52"/>
              <a:gd name="T17" fmla="*/ 15 h 87"/>
              <a:gd name="T18" fmla="*/ 4 w 52"/>
              <a:gd name="T19" fmla="*/ 3 h 87"/>
              <a:gd name="T20" fmla="*/ 16 w 52"/>
              <a:gd name="T21" fmla="*/ 3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87">
                <a:moveTo>
                  <a:pt x="16" y="3"/>
                </a:moveTo>
                <a:cubicBezTo>
                  <a:pt x="19" y="6"/>
                  <a:pt x="49" y="38"/>
                  <a:pt x="49" y="38"/>
                </a:cubicBezTo>
                <a:cubicBezTo>
                  <a:pt x="51" y="40"/>
                  <a:pt x="52" y="42"/>
                  <a:pt x="52" y="44"/>
                </a:cubicBezTo>
                <a:cubicBezTo>
                  <a:pt x="52" y="46"/>
                  <a:pt x="51" y="48"/>
                  <a:pt x="49" y="50"/>
                </a:cubicBezTo>
                <a:cubicBezTo>
                  <a:pt x="49" y="50"/>
                  <a:pt x="19" y="81"/>
                  <a:pt x="16" y="84"/>
                </a:cubicBezTo>
                <a:cubicBezTo>
                  <a:pt x="13" y="87"/>
                  <a:pt x="7" y="87"/>
                  <a:pt x="4" y="84"/>
                </a:cubicBezTo>
                <a:cubicBezTo>
                  <a:pt x="1" y="81"/>
                  <a:pt x="0" y="76"/>
                  <a:pt x="4" y="73"/>
                </a:cubicBezTo>
                <a:cubicBezTo>
                  <a:pt x="32" y="44"/>
                  <a:pt x="32" y="44"/>
                  <a:pt x="32" y="44"/>
                </a:cubicBezTo>
                <a:cubicBezTo>
                  <a:pt x="4" y="15"/>
                  <a:pt x="4" y="15"/>
                  <a:pt x="4" y="15"/>
                </a:cubicBezTo>
                <a:cubicBezTo>
                  <a:pt x="0" y="11"/>
                  <a:pt x="1" y="6"/>
                  <a:pt x="4" y="3"/>
                </a:cubicBezTo>
                <a:cubicBezTo>
                  <a:pt x="7" y="0"/>
                  <a:pt x="13" y="0"/>
                  <a:pt x="16" y="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E63BBE56-D9E5-4FBE-B420-114EE45F95A2}"/>
              </a:ext>
            </a:extLst>
          </p:cNvPr>
          <p:cNvSpPr txBox="1"/>
          <p:nvPr/>
        </p:nvSpPr>
        <p:spPr>
          <a:xfrm>
            <a:off x="6839302" y="2090670"/>
            <a:ext cx="51912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EBITDA based covenants breaches as well as other measures will become more prevalent as borrowers face lower revenues and increased costs during the pandemic.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F1A3DCAA-F6A2-489B-9FD3-DA428D1DF670}"/>
              </a:ext>
            </a:extLst>
          </p:cNvPr>
          <p:cNvSpPr txBox="1"/>
          <p:nvPr/>
        </p:nvSpPr>
        <p:spPr>
          <a:xfrm>
            <a:off x="7117919" y="1717999"/>
            <a:ext cx="2815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Capital Management</a:t>
            </a:r>
          </a:p>
        </p:txBody>
      </p:sp>
      <p:sp>
        <p:nvSpPr>
          <p:cNvPr id="47" name="Freeform 129">
            <a:extLst>
              <a:ext uri="{FF2B5EF4-FFF2-40B4-BE49-F238E27FC236}">
                <a16:creationId xmlns:a16="http://schemas.microsoft.com/office/drawing/2014/main" xmlns="" id="{C2E49A7F-328C-43B4-A5C1-28EF3BCA6E55}"/>
              </a:ext>
            </a:extLst>
          </p:cNvPr>
          <p:cNvSpPr>
            <a:spLocks noChangeAspect="1"/>
          </p:cNvSpPr>
          <p:nvPr/>
        </p:nvSpPr>
        <p:spPr bwMode="auto">
          <a:xfrm>
            <a:off x="6928556" y="1745748"/>
            <a:ext cx="180629" cy="293014"/>
          </a:xfrm>
          <a:custGeom>
            <a:avLst/>
            <a:gdLst>
              <a:gd name="T0" fmla="*/ 16 w 52"/>
              <a:gd name="T1" fmla="*/ 3 h 87"/>
              <a:gd name="T2" fmla="*/ 49 w 52"/>
              <a:gd name="T3" fmla="*/ 38 h 87"/>
              <a:gd name="T4" fmla="*/ 52 w 52"/>
              <a:gd name="T5" fmla="*/ 44 h 87"/>
              <a:gd name="T6" fmla="*/ 49 w 52"/>
              <a:gd name="T7" fmla="*/ 50 h 87"/>
              <a:gd name="T8" fmla="*/ 16 w 52"/>
              <a:gd name="T9" fmla="*/ 84 h 87"/>
              <a:gd name="T10" fmla="*/ 4 w 52"/>
              <a:gd name="T11" fmla="*/ 84 h 87"/>
              <a:gd name="T12" fmla="*/ 4 w 52"/>
              <a:gd name="T13" fmla="*/ 73 h 87"/>
              <a:gd name="T14" fmla="*/ 32 w 52"/>
              <a:gd name="T15" fmla="*/ 44 h 87"/>
              <a:gd name="T16" fmla="*/ 4 w 52"/>
              <a:gd name="T17" fmla="*/ 15 h 87"/>
              <a:gd name="T18" fmla="*/ 4 w 52"/>
              <a:gd name="T19" fmla="*/ 3 h 87"/>
              <a:gd name="T20" fmla="*/ 16 w 52"/>
              <a:gd name="T21" fmla="*/ 3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87">
                <a:moveTo>
                  <a:pt x="16" y="3"/>
                </a:moveTo>
                <a:cubicBezTo>
                  <a:pt x="19" y="6"/>
                  <a:pt x="49" y="38"/>
                  <a:pt x="49" y="38"/>
                </a:cubicBezTo>
                <a:cubicBezTo>
                  <a:pt x="51" y="40"/>
                  <a:pt x="52" y="42"/>
                  <a:pt x="52" y="44"/>
                </a:cubicBezTo>
                <a:cubicBezTo>
                  <a:pt x="52" y="46"/>
                  <a:pt x="51" y="48"/>
                  <a:pt x="49" y="50"/>
                </a:cubicBezTo>
                <a:cubicBezTo>
                  <a:pt x="49" y="50"/>
                  <a:pt x="19" y="81"/>
                  <a:pt x="16" y="84"/>
                </a:cubicBezTo>
                <a:cubicBezTo>
                  <a:pt x="13" y="87"/>
                  <a:pt x="7" y="87"/>
                  <a:pt x="4" y="84"/>
                </a:cubicBezTo>
                <a:cubicBezTo>
                  <a:pt x="1" y="81"/>
                  <a:pt x="0" y="76"/>
                  <a:pt x="4" y="73"/>
                </a:cubicBezTo>
                <a:cubicBezTo>
                  <a:pt x="32" y="44"/>
                  <a:pt x="32" y="44"/>
                  <a:pt x="32" y="44"/>
                </a:cubicBezTo>
                <a:cubicBezTo>
                  <a:pt x="4" y="15"/>
                  <a:pt x="4" y="15"/>
                  <a:pt x="4" y="15"/>
                </a:cubicBezTo>
                <a:cubicBezTo>
                  <a:pt x="0" y="11"/>
                  <a:pt x="1" y="6"/>
                  <a:pt x="4" y="3"/>
                </a:cubicBezTo>
                <a:cubicBezTo>
                  <a:pt x="7" y="0"/>
                  <a:pt x="13" y="0"/>
                  <a:pt x="16" y="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317CAB1B-2E94-4FCE-A81F-F34EEECE9BF3}"/>
              </a:ext>
            </a:extLst>
          </p:cNvPr>
          <p:cNvSpPr/>
          <p:nvPr/>
        </p:nvSpPr>
        <p:spPr>
          <a:xfrm>
            <a:off x="986989" y="860706"/>
            <a:ext cx="108351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COVID-19 is demonstrating the importance of improved risk strategy and proactively seeking to determine what tools and analysis can be utilized to anticipate future volatility.   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xmlns="" id="{1D838958-FCFC-426C-AAA3-940BB78B7156}"/>
              </a:ext>
            </a:extLst>
          </p:cNvPr>
          <p:cNvGrpSpPr/>
          <p:nvPr/>
        </p:nvGrpSpPr>
        <p:grpSpPr>
          <a:xfrm>
            <a:off x="5127752" y="1756779"/>
            <a:ext cx="1512168" cy="4220988"/>
            <a:chOff x="5978482" y="1840230"/>
            <a:chExt cx="1512168" cy="3092012"/>
          </a:xfrm>
        </p:grpSpPr>
        <p:sp>
          <p:nvSpPr>
            <p:cNvPr id="58" name="Diagonal Stripe 57">
              <a:extLst>
                <a:ext uri="{FF2B5EF4-FFF2-40B4-BE49-F238E27FC236}">
                  <a16:creationId xmlns:a16="http://schemas.microsoft.com/office/drawing/2014/main" xmlns="" id="{602D2E3C-856A-4B96-8C9B-CD30AE54367B}"/>
                </a:ext>
              </a:extLst>
            </p:cNvPr>
            <p:cNvSpPr/>
            <p:nvPr/>
          </p:nvSpPr>
          <p:spPr>
            <a:xfrm>
              <a:off x="5978482" y="3420074"/>
              <a:ext cx="1512168" cy="1512168"/>
            </a:xfrm>
            <a:prstGeom prst="diagStripe">
              <a:avLst/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ctr">
              <a:noAutofit/>
            </a:bodyPr>
            <a:lstStyle/>
            <a:p>
              <a:pPr algn="ctr"/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59" name="Diagonal Stripe 58">
              <a:extLst>
                <a:ext uri="{FF2B5EF4-FFF2-40B4-BE49-F238E27FC236}">
                  <a16:creationId xmlns:a16="http://schemas.microsoft.com/office/drawing/2014/main" xmlns="" id="{51B4075F-8389-43EF-BAAA-0C375E05BC9C}"/>
                </a:ext>
              </a:extLst>
            </p:cNvPr>
            <p:cNvSpPr/>
            <p:nvPr/>
          </p:nvSpPr>
          <p:spPr>
            <a:xfrm flipV="1">
              <a:off x="5978482" y="1840230"/>
              <a:ext cx="1512168" cy="1512168"/>
            </a:xfrm>
            <a:prstGeom prst="diagStripe">
              <a:avLst/>
            </a:prstGeom>
            <a:solidFill>
              <a:schemeClr val="accent3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ctr">
              <a:noAutofit/>
            </a:bodyPr>
            <a:lstStyle/>
            <a:p>
              <a:pPr algn="ctr"/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61" name="Freeform 31">
              <a:extLst>
                <a:ext uri="{FF2B5EF4-FFF2-40B4-BE49-F238E27FC236}">
                  <a16:creationId xmlns:a16="http://schemas.microsoft.com/office/drawing/2014/main" xmlns="" id="{9C4838BD-67AF-4DB2-918C-1828AB51194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151231" y="3220612"/>
              <a:ext cx="250998" cy="323433"/>
            </a:xfrm>
            <a:custGeom>
              <a:avLst/>
              <a:gdLst>
                <a:gd name="T0" fmla="*/ 12 w 140"/>
                <a:gd name="T1" fmla="*/ 35 h 180"/>
                <a:gd name="T2" fmla="*/ 35 w 140"/>
                <a:gd name="T3" fmla="*/ 12 h 180"/>
                <a:gd name="T4" fmla="*/ 34 w 140"/>
                <a:gd name="T5" fmla="*/ 5 h 180"/>
                <a:gd name="T6" fmla="*/ 32 w 140"/>
                <a:gd name="T7" fmla="*/ 2 h 180"/>
                <a:gd name="T8" fmla="*/ 25 w 140"/>
                <a:gd name="T9" fmla="*/ 2 h 180"/>
                <a:gd name="T10" fmla="*/ 2 w 140"/>
                <a:gd name="T11" fmla="*/ 26 h 180"/>
                <a:gd name="T12" fmla="*/ 2 w 140"/>
                <a:gd name="T13" fmla="*/ 33 h 180"/>
                <a:gd name="T14" fmla="*/ 5 w 140"/>
                <a:gd name="T15" fmla="*/ 35 h 180"/>
                <a:gd name="T16" fmla="*/ 12 w 140"/>
                <a:gd name="T17" fmla="*/ 35 h 180"/>
                <a:gd name="T18" fmla="*/ 134 w 140"/>
                <a:gd name="T19" fmla="*/ 1 h 180"/>
                <a:gd name="T20" fmla="*/ 62 w 140"/>
                <a:gd name="T21" fmla="*/ 1 h 180"/>
                <a:gd name="T22" fmla="*/ 51 w 140"/>
                <a:gd name="T23" fmla="*/ 5 h 180"/>
                <a:gd name="T24" fmla="*/ 11 w 140"/>
                <a:gd name="T25" fmla="*/ 47 h 180"/>
                <a:gd name="T26" fmla="*/ 6 w 140"/>
                <a:gd name="T27" fmla="*/ 58 h 180"/>
                <a:gd name="T28" fmla="*/ 6 w 140"/>
                <a:gd name="T29" fmla="*/ 174 h 180"/>
                <a:gd name="T30" fmla="*/ 12 w 140"/>
                <a:gd name="T31" fmla="*/ 180 h 180"/>
                <a:gd name="T32" fmla="*/ 134 w 140"/>
                <a:gd name="T33" fmla="*/ 180 h 180"/>
                <a:gd name="T34" fmla="*/ 140 w 140"/>
                <a:gd name="T35" fmla="*/ 174 h 180"/>
                <a:gd name="T36" fmla="*/ 140 w 140"/>
                <a:gd name="T37" fmla="*/ 7 h 180"/>
                <a:gd name="T38" fmla="*/ 134 w 140"/>
                <a:gd name="T39" fmla="*/ 1 h 180"/>
                <a:gd name="T40" fmla="*/ 74 w 140"/>
                <a:gd name="T41" fmla="*/ 147 h 180"/>
                <a:gd name="T42" fmla="*/ 53 w 140"/>
                <a:gd name="T43" fmla="*/ 126 h 180"/>
                <a:gd name="T44" fmla="*/ 54 w 140"/>
                <a:gd name="T45" fmla="*/ 119 h 180"/>
                <a:gd name="T46" fmla="*/ 54 w 140"/>
                <a:gd name="T47" fmla="*/ 119 h 180"/>
                <a:gd name="T48" fmla="*/ 59 w 140"/>
                <a:gd name="T49" fmla="*/ 105 h 180"/>
                <a:gd name="T50" fmla="*/ 74 w 140"/>
                <a:gd name="T51" fmla="*/ 80 h 180"/>
                <a:gd name="T52" fmla="*/ 89 w 140"/>
                <a:gd name="T53" fmla="*/ 105 h 180"/>
                <a:gd name="T54" fmla="*/ 94 w 140"/>
                <a:gd name="T55" fmla="*/ 119 h 180"/>
                <a:gd name="T56" fmla="*/ 94 w 140"/>
                <a:gd name="T57" fmla="*/ 119 h 180"/>
                <a:gd name="T58" fmla="*/ 96 w 140"/>
                <a:gd name="T59" fmla="*/ 126 h 180"/>
                <a:gd name="T60" fmla="*/ 74 w 140"/>
                <a:gd name="T61" fmla="*/ 147 h 180"/>
                <a:gd name="T62" fmla="*/ 124 w 140"/>
                <a:gd name="T63" fmla="*/ 30 h 180"/>
                <a:gd name="T64" fmla="*/ 118 w 140"/>
                <a:gd name="T65" fmla="*/ 37 h 180"/>
                <a:gd name="T66" fmla="*/ 72 w 140"/>
                <a:gd name="T67" fmla="*/ 37 h 180"/>
                <a:gd name="T68" fmla="*/ 65 w 140"/>
                <a:gd name="T69" fmla="*/ 30 h 180"/>
                <a:gd name="T70" fmla="*/ 65 w 140"/>
                <a:gd name="T71" fmla="*/ 22 h 180"/>
                <a:gd name="T72" fmla="*/ 72 w 140"/>
                <a:gd name="T73" fmla="*/ 16 h 180"/>
                <a:gd name="T74" fmla="*/ 118 w 140"/>
                <a:gd name="T75" fmla="*/ 16 h 180"/>
                <a:gd name="T76" fmla="*/ 124 w 140"/>
                <a:gd name="T77" fmla="*/ 22 h 180"/>
                <a:gd name="T78" fmla="*/ 124 w 140"/>
                <a:gd name="T79" fmla="*/ 30 h 180"/>
                <a:gd name="T80" fmla="*/ 85 w 140"/>
                <a:gd name="T81" fmla="*/ 116 h 180"/>
                <a:gd name="T82" fmla="*/ 80 w 140"/>
                <a:gd name="T83" fmla="*/ 126 h 180"/>
                <a:gd name="T84" fmla="*/ 85 w 140"/>
                <a:gd name="T85" fmla="*/ 136 h 180"/>
                <a:gd name="T86" fmla="*/ 89 w 140"/>
                <a:gd name="T87" fmla="*/ 126 h 180"/>
                <a:gd name="T88" fmla="*/ 85 w 140"/>
                <a:gd name="T89" fmla="*/ 116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0" h="180">
                  <a:moveTo>
                    <a:pt x="12" y="35"/>
                  </a:moveTo>
                  <a:cubicBezTo>
                    <a:pt x="35" y="12"/>
                    <a:pt x="35" y="12"/>
                    <a:pt x="35" y="12"/>
                  </a:cubicBezTo>
                  <a:cubicBezTo>
                    <a:pt x="36" y="10"/>
                    <a:pt x="36" y="7"/>
                    <a:pt x="34" y="5"/>
                  </a:cubicBezTo>
                  <a:cubicBezTo>
                    <a:pt x="32" y="2"/>
                    <a:pt x="32" y="2"/>
                    <a:pt x="32" y="2"/>
                  </a:cubicBezTo>
                  <a:cubicBezTo>
                    <a:pt x="30" y="0"/>
                    <a:pt x="27" y="0"/>
                    <a:pt x="25" y="2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0" y="28"/>
                    <a:pt x="0" y="31"/>
                    <a:pt x="2" y="33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7" y="37"/>
                    <a:pt x="10" y="37"/>
                    <a:pt x="12" y="35"/>
                  </a:cubicBezTo>
                  <a:close/>
                  <a:moveTo>
                    <a:pt x="134" y="1"/>
                  </a:moveTo>
                  <a:cubicBezTo>
                    <a:pt x="62" y="1"/>
                    <a:pt x="62" y="1"/>
                    <a:pt x="62" y="1"/>
                  </a:cubicBezTo>
                  <a:cubicBezTo>
                    <a:pt x="58" y="1"/>
                    <a:pt x="54" y="3"/>
                    <a:pt x="51" y="5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8" y="50"/>
                    <a:pt x="6" y="54"/>
                    <a:pt x="6" y="58"/>
                  </a:cubicBezTo>
                  <a:cubicBezTo>
                    <a:pt x="6" y="174"/>
                    <a:pt x="6" y="174"/>
                    <a:pt x="6" y="174"/>
                  </a:cubicBezTo>
                  <a:cubicBezTo>
                    <a:pt x="6" y="177"/>
                    <a:pt x="9" y="180"/>
                    <a:pt x="12" y="180"/>
                  </a:cubicBezTo>
                  <a:cubicBezTo>
                    <a:pt x="134" y="180"/>
                    <a:pt x="134" y="180"/>
                    <a:pt x="134" y="180"/>
                  </a:cubicBezTo>
                  <a:cubicBezTo>
                    <a:pt x="137" y="180"/>
                    <a:pt x="140" y="177"/>
                    <a:pt x="140" y="174"/>
                  </a:cubicBezTo>
                  <a:cubicBezTo>
                    <a:pt x="140" y="7"/>
                    <a:pt x="140" y="7"/>
                    <a:pt x="140" y="7"/>
                  </a:cubicBezTo>
                  <a:cubicBezTo>
                    <a:pt x="140" y="4"/>
                    <a:pt x="137" y="1"/>
                    <a:pt x="134" y="1"/>
                  </a:cubicBezTo>
                  <a:close/>
                  <a:moveTo>
                    <a:pt x="74" y="147"/>
                  </a:moveTo>
                  <a:cubicBezTo>
                    <a:pt x="62" y="147"/>
                    <a:pt x="53" y="137"/>
                    <a:pt x="53" y="126"/>
                  </a:cubicBezTo>
                  <a:cubicBezTo>
                    <a:pt x="53" y="123"/>
                    <a:pt x="53" y="121"/>
                    <a:pt x="54" y="119"/>
                  </a:cubicBezTo>
                  <a:cubicBezTo>
                    <a:pt x="54" y="119"/>
                    <a:pt x="54" y="119"/>
                    <a:pt x="54" y="119"/>
                  </a:cubicBezTo>
                  <a:cubicBezTo>
                    <a:pt x="55" y="114"/>
                    <a:pt x="57" y="110"/>
                    <a:pt x="59" y="105"/>
                  </a:cubicBezTo>
                  <a:cubicBezTo>
                    <a:pt x="64" y="94"/>
                    <a:pt x="69" y="86"/>
                    <a:pt x="74" y="80"/>
                  </a:cubicBezTo>
                  <a:cubicBezTo>
                    <a:pt x="79" y="86"/>
                    <a:pt x="84" y="94"/>
                    <a:pt x="89" y="105"/>
                  </a:cubicBezTo>
                  <a:cubicBezTo>
                    <a:pt x="91" y="110"/>
                    <a:pt x="93" y="114"/>
                    <a:pt x="94" y="119"/>
                  </a:cubicBezTo>
                  <a:cubicBezTo>
                    <a:pt x="94" y="119"/>
                    <a:pt x="94" y="119"/>
                    <a:pt x="94" y="119"/>
                  </a:cubicBezTo>
                  <a:cubicBezTo>
                    <a:pt x="95" y="121"/>
                    <a:pt x="96" y="123"/>
                    <a:pt x="96" y="126"/>
                  </a:cubicBezTo>
                  <a:cubicBezTo>
                    <a:pt x="96" y="137"/>
                    <a:pt x="86" y="147"/>
                    <a:pt x="74" y="147"/>
                  </a:cubicBezTo>
                  <a:close/>
                  <a:moveTo>
                    <a:pt x="124" y="30"/>
                  </a:moveTo>
                  <a:cubicBezTo>
                    <a:pt x="124" y="34"/>
                    <a:pt x="122" y="37"/>
                    <a:pt x="118" y="37"/>
                  </a:cubicBezTo>
                  <a:cubicBezTo>
                    <a:pt x="72" y="37"/>
                    <a:pt x="72" y="37"/>
                    <a:pt x="72" y="37"/>
                  </a:cubicBezTo>
                  <a:cubicBezTo>
                    <a:pt x="68" y="37"/>
                    <a:pt x="65" y="34"/>
                    <a:pt x="65" y="30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5" y="19"/>
                    <a:pt x="68" y="16"/>
                    <a:pt x="72" y="16"/>
                  </a:cubicBezTo>
                  <a:cubicBezTo>
                    <a:pt x="118" y="16"/>
                    <a:pt x="118" y="16"/>
                    <a:pt x="118" y="16"/>
                  </a:cubicBezTo>
                  <a:cubicBezTo>
                    <a:pt x="122" y="16"/>
                    <a:pt x="124" y="19"/>
                    <a:pt x="124" y="22"/>
                  </a:cubicBezTo>
                  <a:lnTo>
                    <a:pt x="124" y="30"/>
                  </a:lnTo>
                  <a:close/>
                  <a:moveTo>
                    <a:pt x="85" y="116"/>
                  </a:moveTo>
                  <a:cubicBezTo>
                    <a:pt x="82" y="116"/>
                    <a:pt x="80" y="120"/>
                    <a:pt x="80" y="126"/>
                  </a:cubicBezTo>
                  <a:cubicBezTo>
                    <a:pt x="80" y="131"/>
                    <a:pt x="82" y="136"/>
                    <a:pt x="85" y="136"/>
                  </a:cubicBezTo>
                  <a:cubicBezTo>
                    <a:pt x="87" y="136"/>
                    <a:pt x="89" y="131"/>
                    <a:pt x="89" y="126"/>
                  </a:cubicBezTo>
                  <a:cubicBezTo>
                    <a:pt x="89" y="120"/>
                    <a:pt x="87" y="116"/>
                    <a:pt x="85" y="1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Hexagon 13">
            <a:extLst>
              <a:ext uri="{FF2B5EF4-FFF2-40B4-BE49-F238E27FC236}">
                <a16:creationId xmlns:a16="http://schemas.microsoft.com/office/drawing/2014/main" xmlns="" id="{96EB53F5-B920-48BB-B61C-DD17C8536933}"/>
              </a:ext>
            </a:extLst>
          </p:cNvPr>
          <p:cNvSpPr/>
          <p:nvPr/>
        </p:nvSpPr>
        <p:spPr>
          <a:xfrm>
            <a:off x="276188" y="2172809"/>
            <a:ext cx="1619783" cy="1411215"/>
          </a:xfrm>
          <a:prstGeom prst="hexagon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67%</a:t>
            </a:r>
          </a:p>
        </p:txBody>
      </p:sp>
      <p:sp>
        <p:nvSpPr>
          <p:cNvPr id="62" name="Hexagon 61">
            <a:extLst>
              <a:ext uri="{FF2B5EF4-FFF2-40B4-BE49-F238E27FC236}">
                <a16:creationId xmlns:a16="http://schemas.microsoft.com/office/drawing/2014/main" xmlns="" id="{F3E94FFE-9645-4006-93FB-CCD4F34F071F}"/>
              </a:ext>
            </a:extLst>
          </p:cNvPr>
          <p:cNvSpPr/>
          <p:nvPr/>
        </p:nvSpPr>
        <p:spPr>
          <a:xfrm>
            <a:off x="1665209" y="2962030"/>
            <a:ext cx="1619783" cy="1411215"/>
          </a:xfrm>
          <a:prstGeom prst="hexagon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64%</a:t>
            </a:r>
          </a:p>
        </p:txBody>
      </p:sp>
      <p:sp>
        <p:nvSpPr>
          <p:cNvPr id="63" name="Hexagon 62">
            <a:extLst>
              <a:ext uri="{FF2B5EF4-FFF2-40B4-BE49-F238E27FC236}">
                <a16:creationId xmlns:a16="http://schemas.microsoft.com/office/drawing/2014/main" xmlns="" id="{48422B21-5251-477E-A92A-DF0D493F6039}"/>
              </a:ext>
            </a:extLst>
          </p:cNvPr>
          <p:cNvSpPr/>
          <p:nvPr/>
        </p:nvSpPr>
        <p:spPr>
          <a:xfrm>
            <a:off x="276188" y="3751250"/>
            <a:ext cx="1619783" cy="1411215"/>
          </a:xfrm>
          <a:prstGeom prst="hexagon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80%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3E5785A-7D32-4BD2-A761-2BE82FB81C93}"/>
              </a:ext>
            </a:extLst>
          </p:cNvPr>
          <p:cNvSpPr txBox="1"/>
          <p:nvPr/>
        </p:nvSpPr>
        <p:spPr>
          <a:xfrm>
            <a:off x="1963103" y="1994556"/>
            <a:ext cx="29256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Finance leaders who have taken steps to contain risks related to  COVID-19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64259700-31DE-4A39-917C-1B632F0C76E4}"/>
              </a:ext>
            </a:extLst>
          </p:cNvPr>
          <p:cNvSpPr txBox="1"/>
          <p:nvPr/>
        </p:nvSpPr>
        <p:spPr>
          <a:xfrm>
            <a:off x="3345558" y="3269921"/>
            <a:ext cx="20671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Considering taking further actions on costs or investments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88FD5BCB-A8B4-4943-8750-64078EFCBE13}"/>
              </a:ext>
            </a:extLst>
          </p:cNvPr>
          <p:cNvSpPr txBox="1"/>
          <p:nvPr/>
        </p:nvSpPr>
        <p:spPr>
          <a:xfrm>
            <a:off x="1940488" y="4639150"/>
            <a:ext cx="31560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Expect a FY 2020 decrease in revenue or profit. Two weeks ago, only 58% anticipated decreased revenue/profits.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6E0BA270-35D7-4F25-BB65-31DA3A0A2728}"/>
              </a:ext>
            </a:extLst>
          </p:cNvPr>
          <p:cNvSpPr txBox="1"/>
          <p:nvPr/>
        </p:nvSpPr>
        <p:spPr>
          <a:xfrm>
            <a:off x="6839301" y="6490643"/>
            <a:ext cx="50360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Source: PwC US, “COVID-19 and the banking and capital markets industry”, March 17, 2020</a:t>
            </a:r>
          </a:p>
        </p:txBody>
      </p:sp>
    </p:spTree>
    <p:extLst>
      <p:ext uri="{BB962C8B-B14F-4D97-AF65-F5344CB8AC3E}">
        <p14:creationId xmlns:p14="http://schemas.microsoft.com/office/powerpoint/2010/main" val="803577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148"/>
            <a:ext cx="12192000" cy="1369765"/>
          </a:xfrm>
          <a:solidFill>
            <a:schemeClr val="accent3">
              <a:lumMod val="75000"/>
            </a:schemeClr>
          </a:solidFill>
          <a:ln>
            <a:solidFill>
              <a:srgbClr val="A0DAB3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4000" b="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4000" b="0" kern="1200" dirty="0">
                <a:solidFill>
                  <a:schemeClr val="bg1"/>
                </a:solidFill>
                <a:latin typeface="+mn-lt"/>
                <a:cs typeface="+mj-cs"/>
              </a:rPr>
              <a:t>The New </a:t>
            </a:r>
            <a:r>
              <a:rPr lang="en-US" sz="4000" b="0" dirty="0">
                <a:solidFill>
                  <a:schemeClr val="bg1"/>
                </a:solidFill>
                <a:latin typeface="+mn-lt"/>
                <a:cs typeface="+mj-cs"/>
              </a:rPr>
              <a:t>E</a:t>
            </a:r>
            <a:r>
              <a:rPr lang="en-US" sz="4000" b="0" kern="1200" dirty="0">
                <a:solidFill>
                  <a:schemeClr val="bg1"/>
                </a:solidFill>
                <a:latin typeface="+mn-lt"/>
                <a:cs typeface="+mj-cs"/>
              </a:rPr>
              <a:t>conomic World  </a:t>
            </a:r>
            <a:endParaRPr lang="en-US" sz="3600" b="0" kern="1200" dirty="0">
              <a:solidFill>
                <a:schemeClr val="bg1"/>
              </a:solidFill>
              <a:latin typeface="+mn-lt"/>
              <a:cs typeface="+mj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BF258CD-3977-4ED6-BF6E-5FC92269AC6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699F50C-BE38-4BD0-BA84-9B090E1F2B9B}" type="slidenum">
              <a:rPr lang="en-US" noProof="0" smtClean="0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 noProof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840" y="2118967"/>
            <a:ext cx="117043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sz="2000" dirty="0" err="1">
                <a:solidFill>
                  <a:srgbClr val="333333"/>
                </a:solidFill>
              </a:rPr>
              <a:t>Covid</a:t>
            </a:r>
            <a:r>
              <a:rPr lang="en-US" sz="2000" dirty="0">
                <a:solidFill>
                  <a:srgbClr val="333333"/>
                </a:solidFill>
              </a:rPr>
              <a:t> – 19 has changed economies, social systems, consumer behaviors and what customers value and demand </a:t>
            </a:r>
          </a:p>
          <a:p>
            <a:pPr marL="285750" indent="-285750">
              <a:buFont typeface="Courier New" charset="0"/>
              <a:buChar char="o"/>
            </a:pPr>
            <a:endParaRPr lang="en-US" sz="2000" dirty="0">
              <a:solidFill>
                <a:srgbClr val="333333"/>
              </a:solidFill>
            </a:endParaRPr>
          </a:p>
          <a:p>
            <a:pPr marL="285750" indent="-285750">
              <a:buFont typeface="Courier New" charset="0"/>
              <a:buChar char="o"/>
            </a:pPr>
            <a:r>
              <a:rPr lang="en-US" sz="2000" dirty="0">
                <a:solidFill>
                  <a:srgbClr val="333333"/>
                </a:solidFill>
              </a:rPr>
              <a:t>Regulators have stepped in, competitors will react, employee motivations will change, politics will remain at the forefront and technology will continue to disrupt.</a:t>
            </a:r>
          </a:p>
          <a:p>
            <a:endParaRPr lang="en-US" sz="2000" dirty="0">
              <a:solidFill>
                <a:srgbClr val="333333"/>
              </a:solidFill>
            </a:endParaRPr>
          </a:p>
          <a:p>
            <a:pPr marL="285750" indent="-285750">
              <a:buFont typeface="Courier New" charset="0"/>
              <a:buChar char="o"/>
            </a:pPr>
            <a:r>
              <a:rPr lang="en-US" sz="2000" dirty="0">
                <a:solidFill>
                  <a:srgbClr val="333333"/>
                </a:solidFill>
              </a:rPr>
              <a:t>These forces are colliding at the same time, materially changing the system of business. The changes are swift and unprecedented  </a:t>
            </a:r>
          </a:p>
          <a:p>
            <a:pPr marL="285750" indent="-285750">
              <a:buFont typeface="Courier New" charset="0"/>
              <a:buChar char="o"/>
            </a:pPr>
            <a:endParaRPr lang="en-US" sz="2000" i="0" dirty="0">
              <a:solidFill>
                <a:srgbClr val="333333"/>
              </a:solidFill>
              <a:effectLst/>
            </a:endParaRPr>
          </a:p>
          <a:p>
            <a:pPr marL="285750" indent="-285750">
              <a:buFont typeface="Courier New" charset="0"/>
              <a:buChar char="o"/>
            </a:pPr>
            <a:r>
              <a:rPr lang="en-US" sz="2000" i="0" dirty="0">
                <a:solidFill>
                  <a:srgbClr val="333333"/>
                </a:solidFill>
                <a:effectLst/>
              </a:rPr>
              <a:t>Resiliency is noble but – we will not simply snap back into form </a:t>
            </a:r>
          </a:p>
          <a:p>
            <a:pPr marL="285750" indent="-285750">
              <a:buFont typeface="Courier New" charset="0"/>
              <a:buChar char="o"/>
            </a:pPr>
            <a:endParaRPr lang="en-US" sz="2000" dirty="0">
              <a:solidFill>
                <a:srgbClr val="333333"/>
              </a:solidFill>
            </a:endParaRPr>
          </a:p>
          <a:p>
            <a:pPr marL="285750" indent="-285750">
              <a:buFont typeface="Courier New" charset="0"/>
              <a:buChar char="o"/>
            </a:pPr>
            <a:r>
              <a:rPr lang="en-US" sz="2000" i="0" dirty="0">
                <a:solidFill>
                  <a:srgbClr val="333333"/>
                </a:solidFill>
                <a:effectLst/>
              </a:rPr>
              <a:t>Boards and “C” level should focus on renewal, adaptation to the new economic world </a:t>
            </a:r>
          </a:p>
          <a:p>
            <a:pPr marL="742950" lvl="1" indent="-285750">
              <a:buFont typeface="Courier New" charset="0"/>
              <a:buChar char="o"/>
            </a:pPr>
            <a:endParaRPr lang="en-US" sz="2000" dirty="0">
              <a:solidFill>
                <a:srgbClr val="333333"/>
              </a:solidFill>
            </a:endParaRPr>
          </a:p>
          <a:p>
            <a:pPr marL="742950" lvl="1" indent="-285750">
              <a:buFont typeface="Courier New" charset="0"/>
              <a:buChar char="o"/>
            </a:pPr>
            <a:endParaRPr lang="en-US" sz="2000" b="1" i="0" dirty="0">
              <a:solidFill>
                <a:srgbClr val="33333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5975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BF258CD-3977-4ED6-BF6E-5FC92269AC6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452225" y="6356350"/>
            <a:ext cx="739775" cy="365125"/>
          </a:xfrm>
        </p:spPr>
        <p:txBody>
          <a:bodyPr/>
          <a:lstStyle/>
          <a:p>
            <a:fld id="{8699F50C-BE38-4BD0-BA84-9B090E1F2B9B}" type="slidenum">
              <a:rPr lang="en-US" noProof="0" smtClean="0"/>
              <a:t>8</a:t>
            </a:fld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5293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SGA Covid-19 Essential Skill Set 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873191" y="1094219"/>
            <a:ext cx="6508294" cy="5444693"/>
            <a:chOff x="2268182" y="1644984"/>
            <a:chExt cx="4591479" cy="4500852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7" name="Hexagon 6"/>
            <p:cNvSpPr/>
            <p:nvPr/>
          </p:nvSpPr>
          <p:spPr bwMode="gray">
            <a:xfrm>
              <a:off x="3714005" y="3169208"/>
              <a:ext cx="1684788" cy="1452403"/>
            </a:xfrm>
            <a:prstGeom prst="hexagon">
              <a:avLst/>
            </a:prstGeom>
            <a:solidFill>
              <a:schemeClr val="accent3">
                <a:lumMod val="5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900" tIns="88900" rIns="88900" bIns="88900" rtlCol="0" anchor="ctr"/>
            <a:lstStyle/>
            <a:p>
              <a:pPr algn="ctr">
                <a:spcBef>
                  <a:spcPts val="400"/>
                </a:spcBef>
              </a:pPr>
              <a:r>
                <a:rPr lang="en-US" b="1" dirty="0">
                  <a:solidFill>
                    <a:schemeClr val="bg1"/>
                  </a:solidFill>
                  <a:latin typeface="+mj-lt"/>
                  <a:ea typeface="Gill Sans" charset="0"/>
                  <a:cs typeface="Gill Sans" charset="0"/>
                </a:rPr>
                <a:t>SGA Advisory</a:t>
              </a:r>
            </a:p>
            <a:p>
              <a:pPr algn="ctr">
                <a:spcBef>
                  <a:spcPts val="400"/>
                </a:spcBef>
              </a:pPr>
              <a:r>
                <a:rPr lang="en-US" b="1" dirty="0">
                  <a:solidFill>
                    <a:schemeClr val="bg1"/>
                  </a:solidFill>
                  <a:latin typeface="+mj-lt"/>
                  <a:ea typeface="Gill Sans" charset="0"/>
                  <a:cs typeface="Gill Sans" charset="0"/>
                </a:rPr>
                <a:t>Resources   </a:t>
              </a:r>
            </a:p>
          </p:txBody>
        </p:sp>
        <p:sp>
          <p:nvSpPr>
            <p:cNvPr id="9" name="Hexagon 8"/>
            <p:cNvSpPr/>
            <p:nvPr/>
          </p:nvSpPr>
          <p:spPr bwMode="gray">
            <a:xfrm>
              <a:off x="3714005" y="1644984"/>
              <a:ext cx="1684788" cy="1452403"/>
            </a:xfrm>
            <a:prstGeom prst="hexagon">
              <a:avLst/>
            </a:prstGeom>
            <a:noFill/>
            <a:ln w="38100">
              <a:solidFill>
                <a:srgbClr val="A0DAB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900" tIns="88900" rIns="88900" bIns="88900" rtlCol="0" anchor="ctr"/>
            <a:lstStyle/>
            <a:p>
              <a:pPr algn="ctr"/>
              <a:r>
                <a:rPr lang="en-US" b="1" dirty="0">
                  <a:solidFill>
                    <a:schemeClr val="accent1"/>
                  </a:solidFill>
                  <a:latin typeface="+mj-lt"/>
                  <a:ea typeface="Gill Sans" charset="0"/>
                  <a:cs typeface="Gill Sans" charset="0"/>
                </a:rPr>
                <a:t> </a:t>
              </a:r>
            </a:p>
          </p:txBody>
        </p:sp>
        <p:sp>
          <p:nvSpPr>
            <p:cNvPr id="10" name="Hexagon 9"/>
            <p:cNvSpPr/>
            <p:nvPr/>
          </p:nvSpPr>
          <p:spPr bwMode="gray">
            <a:xfrm>
              <a:off x="3714005" y="4693433"/>
              <a:ext cx="1684788" cy="1452403"/>
            </a:xfrm>
            <a:prstGeom prst="hexagon">
              <a:avLst/>
            </a:prstGeom>
            <a:noFill/>
            <a:ln w="38100">
              <a:solidFill>
                <a:srgbClr val="A0DAB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900" tIns="88900" rIns="88900" bIns="88900" rtlCol="0" anchor="ctr"/>
            <a:lstStyle/>
            <a:p>
              <a:pPr algn="ctr"/>
              <a:r>
                <a:rPr lang="en-US" b="1" dirty="0">
                  <a:solidFill>
                    <a:schemeClr val="accent1"/>
                  </a:solidFill>
                  <a:latin typeface="+mj-lt"/>
                  <a:ea typeface="Gill Sans" charset="0"/>
                  <a:cs typeface="Gill Sans" charset="0"/>
                </a:rPr>
                <a:t>  </a:t>
              </a:r>
              <a:r>
                <a:rPr lang="en-US" b="1" dirty="0">
                  <a:solidFill>
                    <a:srgbClr val="014E7D"/>
                  </a:solidFill>
                  <a:latin typeface="+mj-lt"/>
                  <a:ea typeface="Gill Sans" charset="0"/>
                  <a:cs typeface="Gill Sans" charset="0"/>
                </a:rPr>
                <a:t>Advanced Simulator Tools </a:t>
              </a:r>
            </a:p>
          </p:txBody>
        </p:sp>
        <p:sp>
          <p:nvSpPr>
            <p:cNvPr id="11" name="Hexagon 10"/>
            <p:cNvSpPr/>
            <p:nvPr/>
          </p:nvSpPr>
          <p:spPr bwMode="gray">
            <a:xfrm>
              <a:off x="5174873" y="3935310"/>
              <a:ext cx="1684788" cy="1452403"/>
            </a:xfrm>
            <a:prstGeom prst="hexagon">
              <a:avLst/>
            </a:prstGeom>
            <a:noFill/>
            <a:ln w="38100">
              <a:solidFill>
                <a:srgbClr val="A0DAB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900" tIns="88900" rIns="88900" bIns="88900" rtlCol="0" anchor="ctr"/>
            <a:lstStyle/>
            <a:p>
              <a:pPr algn="ctr"/>
              <a:r>
                <a:rPr lang="en-US" b="1" dirty="0">
                  <a:solidFill>
                    <a:srgbClr val="014E7D"/>
                  </a:solidFill>
                  <a:cs typeface="Arial" pitchFamily="34" charset="0"/>
                </a:rPr>
                <a:t>Capital Adequacy  </a:t>
              </a:r>
            </a:p>
          </p:txBody>
        </p:sp>
        <p:sp>
          <p:nvSpPr>
            <p:cNvPr id="12" name="Hexagon 11"/>
            <p:cNvSpPr/>
            <p:nvPr/>
          </p:nvSpPr>
          <p:spPr bwMode="gray">
            <a:xfrm>
              <a:off x="5159828" y="2411085"/>
              <a:ext cx="1684788" cy="1452403"/>
            </a:xfrm>
            <a:prstGeom prst="hexagon">
              <a:avLst/>
            </a:prstGeom>
            <a:noFill/>
            <a:ln w="38100">
              <a:solidFill>
                <a:srgbClr val="A0DAB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900" tIns="88900" rIns="88900" bIns="88900" rtlCol="0" anchor="ctr"/>
            <a:lstStyle/>
            <a:p>
              <a:pPr algn="ctr"/>
              <a:r>
                <a:rPr lang="en-US" b="1" dirty="0">
                  <a:solidFill>
                    <a:srgbClr val="014E7D"/>
                  </a:solidFill>
                  <a:latin typeface="+mj-lt"/>
                  <a:ea typeface="Gill Sans" charset="0"/>
                  <a:cs typeface="Gill Sans" charset="0"/>
                </a:rPr>
                <a:t>Dynamic Strategic Planning  </a:t>
              </a:r>
            </a:p>
          </p:txBody>
        </p:sp>
        <p:sp>
          <p:nvSpPr>
            <p:cNvPr id="13" name="Hexagon 12"/>
            <p:cNvSpPr/>
            <p:nvPr/>
          </p:nvSpPr>
          <p:spPr bwMode="gray">
            <a:xfrm>
              <a:off x="2268182" y="3958225"/>
              <a:ext cx="1684788" cy="1452403"/>
            </a:xfrm>
            <a:prstGeom prst="hexagon">
              <a:avLst/>
            </a:prstGeom>
            <a:noFill/>
            <a:ln w="38100">
              <a:solidFill>
                <a:srgbClr val="A0DAB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900" tIns="88900" rIns="88900" bIns="88900" rtlCol="0" anchor="ctr"/>
            <a:lstStyle/>
            <a:p>
              <a:pPr algn="ctr"/>
              <a:r>
                <a:rPr lang="en-US" b="1" dirty="0">
                  <a:solidFill>
                    <a:srgbClr val="014E7D"/>
                  </a:solidFill>
                  <a:latin typeface="+mj-lt"/>
                  <a:ea typeface="Gill Sans" charset="0"/>
                  <a:cs typeface="Gill Sans" charset="0"/>
                </a:rPr>
                <a:t>Restructuring &amp; Liquidity Planning  </a:t>
              </a:r>
            </a:p>
          </p:txBody>
        </p:sp>
        <p:sp>
          <p:nvSpPr>
            <p:cNvPr id="14" name="Hexagon 13"/>
            <p:cNvSpPr/>
            <p:nvPr/>
          </p:nvSpPr>
          <p:spPr bwMode="gray">
            <a:xfrm>
              <a:off x="2268182" y="2422576"/>
              <a:ext cx="1684788" cy="1452403"/>
            </a:xfrm>
            <a:prstGeom prst="hexagon">
              <a:avLst/>
            </a:prstGeom>
            <a:noFill/>
            <a:ln w="38100">
              <a:solidFill>
                <a:srgbClr val="A0DAB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900" tIns="88900" rIns="88900" bIns="88900" rtlCol="0" anchor="ctr"/>
            <a:lstStyle/>
            <a:p>
              <a:pPr algn="ctr"/>
              <a:r>
                <a:rPr lang="en-US" b="1" dirty="0">
                  <a:solidFill>
                    <a:schemeClr val="accent1"/>
                  </a:solidFill>
                  <a:latin typeface="+mj-lt"/>
                  <a:ea typeface="Gill Sans" charset="0"/>
                  <a:cs typeface="Gill Sans" charset="0"/>
                </a:rPr>
                <a:t> </a:t>
              </a:r>
              <a:r>
                <a:rPr lang="en-US" b="1" dirty="0">
                  <a:solidFill>
                    <a:srgbClr val="014E7D"/>
                  </a:solidFill>
                  <a:latin typeface="+mj-lt"/>
                  <a:ea typeface="Gill Sans" charset="0"/>
                  <a:cs typeface="Gill Sans" charset="0"/>
                </a:rPr>
                <a:t>Reporting </a:t>
              </a:r>
            </a:p>
            <a:p>
              <a:pPr algn="ctr"/>
              <a:r>
                <a:rPr lang="en-US" b="1" dirty="0">
                  <a:solidFill>
                    <a:srgbClr val="014E7D"/>
                  </a:solidFill>
                  <a:latin typeface="+mj-lt"/>
                  <a:ea typeface="Gill Sans" charset="0"/>
                  <a:cs typeface="Gill Sans" charset="0"/>
                </a:rPr>
                <a:t>&amp; Enhanced Dash Board Creation  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268515" y="1619375"/>
            <a:ext cx="1795364" cy="83099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>
              <a:buSzPct val="100000"/>
            </a:pPr>
            <a:r>
              <a:rPr lang="en-US" b="1" dirty="0">
                <a:solidFill>
                  <a:srgbClr val="014E7D"/>
                </a:solidFill>
                <a:latin typeface="+mj-lt"/>
              </a:rPr>
              <a:t>Execution in</a:t>
            </a:r>
          </a:p>
          <a:p>
            <a:pPr algn="ctr">
              <a:buSzPct val="100000"/>
            </a:pPr>
            <a:r>
              <a:rPr lang="en-US" b="1" dirty="0">
                <a:solidFill>
                  <a:srgbClr val="014E7D"/>
                </a:solidFill>
                <a:latin typeface="+mj-lt"/>
              </a:rPr>
              <a:t>New Economic</a:t>
            </a:r>
          </a:p>
          <a:p>
            <a:pPr algn="ctr">
              <a:buSzPct val="100000"/>
            </a:pPr>
            <a:r>
              <a:rPr lang="en-US" b="1" dirty="0">
                <a:solidFill>
                  <a:srgbClr val="014E7D"/>
                </a:solidFill>
                <a:latin typeface="+mj-lt"/>
              </a:rPr>
              <a:t>   Environment  </a:t>
            </a:r>
            <a:r>
              <a:rPr lang="en-US" b="1" dirty="0">
                <a:solidFill>
                  <a:srgbClr val="313131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7607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88366C8F-0608-4837-BA1D-A2333D83584C}"/>
              </a:ext>
            </a:extLst>
          </p:cNvPr>
          <p:cNvCxnSpPr/>
          <p:nvPr/>
        </p:nvCxnSpPr>
        <p:spPr>
          <a:xfrm>
            <a:off x="1787858" y="1588554"/>
            <a:ext cx="0" cy="627797"/>
          </a:xfrm>
          <a:prstGeom prst="straightConnector1">
            <a:avLst/>
          </a:prstGeom>
          <a:ln w="38100">
            <a:solidFill>
              <a:srgbClr val="236B88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15065690-1AC4-4D19-9557-C7787DA879E6}"/>
              </a:ext>
            </a:extLst>
          </p:cNvPr>
          <p:cNvCxnSpPr/>
          <p:nvPr/>
        </p:nvCxnSpPr>
        <p:spPr>
          <a:xfrm>
            <a:off x="7624106" y="1592280"/>
            <a:ext cx="0" cy="627797"/>
          </a:xfrm>
          <a:prstGeom prst="straightConnector1">
            <a:avLst/>
          </a:prstGeom>
          <a:ln w="38100">
            <a:solidFill>
              <a:srgbClr val="236B88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B0BCAE41-37B9-42B1-9F7C-1D3786F2F83E}"/>
              </a:ext>
            </a:extLst>
          </p:cNvPr>
          <p:cNvCxnSpPr/>
          <p:nvPr/>
        </p:nvCxnSpPr>
        <p:spPr>
          <a:xfrm>
            <a:off x="4738340" y="1592280"/>
            <a:ext cx="0" cy="627797"/>
          </a:xfrm>
          <a:prstGeom prst="straightConnector1">
            <a:avLst/>
          </a:prstGeom>
          <a:ln w="38100">
            <a:solidFill>
              <a:srgbClr val="236B88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AAE29F20-8293-4721-838E-E3F848D7A5A1}"/>
              </a:ext>
            </a:extLst>
          </p:cNvPr>
          <p:cNvCxnSpPr/>
          <p:nvPr/>
        </p:nvCxnSpPr>
        <p:spPr>
          <a:xfrm>
            <a:off x="10461030" y="1592280"/>
            <a:ext cx="0" cy="627797"/>
          </a:xfrm>
          <a:prstGeom prst="straightConnector1">
            <a:avLst/>
          </a:prstGeom>
          <a:ln w="38100">
            <a:solidFill>
              <a:srgbClr val="236B88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5735C241-EA0E-4144-8F9E-F819FA9B9A88}"/>
              </a:ext>
            </a:extLst>
          </p:cNvPr>
          <p:cNvSpPr/>
          <p:nvPr/>
        </p:nvSpPr>
        <p:spPr>
          <a:xfrm>
            <a:off x="755292" y="2216351"/>
            <a:ext cx="2194559" cy="1086403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Stabilize client, develop winning strategy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FCD9D7DB-52EF-4F00-A014-E02690BDDACE}"/>
              </a:ext>
            </a:extLst>
          </p:cNvPr>
          <p:cNvSpPr/>
          <p:nvPr/>
        </p:nvSpPr>
        <p:spPr>
          <a:xfrm>
            <a:off x="3641060" y="2238795"/>
            <a:ext cx="2194559" cy="1086403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Rationalize capital   structure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xmlns="" id="{A09460B3-3E59-40AA-AC83-3D69C03B1641}"/>
              </a:ext>
            </a:extLst>
          </p:cNvPr>
          <p:cNvSpPr/>
          <p:nvPr/>
        </p:nvSpPr>
        <p:spPr>
          <a:xfrm>
            <a:off x="6526826" y="2238795"/>
            <a:ext cx="2194559" cy="1086403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Develop functional capabilities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A2EDF337-7983-4383-89A8-607C3D18F73F}"/>
              </a:ext>
            </a:extLst>
          </p:cNvPr>
          <p:cNvSpPr/>
          <p:nvPr/>
        </p:nvSpPr>
        <p:spPr>
          <a:xfrm>
            <a:off x="9412591" y="2216351"/>
            <a:ext cx="2194559" cy="1086403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Attract new partners/owners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2936DD-8437-4152-8800-8D4674F74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2192000" cy="965510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4000" b="0" dirty="0">
                <a:solidFill>
                  <a:schemeClr val="bg1"/>
                </a:solidFill>
              </a:rPr>
              <a:t>How WB Helps</a:t>
            </a: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xmlns="" id="{56FA6AC7-A854-4CCF-A64D-8DF3E56E93E9}"/>
              </a:ext>
            </a:extLst>
          </p:cNvPr>
          <p:cNvSpPr>
            <a:spLocks noChangeArrowheads="1"/>
          </p:cNvSpPr>
          <p:nvPr/>
        </p:nvSpPr>
        <p:spPr bwMode="gray">
          <a:xfrm>
            <a:off x="755294" y="1270586"/>
            <a:ext cx="2194560" cy="548640"/>
          </a:xfrm>
          <a:prstGeom prst="chevron">
            <a:avLst>
              <a:gd name="adj" fmla="val 34952"/>
            </a:avLst>
          </a:prstGeom>
          <a:solidFill>
            <a:schemeClr val="accent3"/>
          </a:solidFill>
          <a:ln w="38100" cap="rnd" algn="ctr">
            <a:solidFill>
              <a:srgbClr val="236B88"/>
            </a:solidFill>
            <a:miter lim="800000"/>
            <a:headEnd/>
            <a:tailEnd/>
          </a:ln>
        </p:spPr>
        <p:txBody>
          <a:bodyPr lIns="88900" tIns="88900" rIns="88900" bIns="88900" anchor="ctr" anchorCtr="0"/>
          <a:lstStyle/>
          <a:p>
            <a:pPr algn="ctr">
              <a:lnSpc>
                <a:spcPct val="106000"/>
              </a:lnSpc>
              <a:defRPr/>
            </a:pPr>
            <a:r>
              <a:rPr lang="en-US" sz="1600" b="1" dirty="0">
                <a:solidFill>
                  <a:schemeClr val="bg1"/>
                </a:solidFill>
              </a:rPr>
              <a:t>Turnaround Management</a:t>
            </a: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xmlns="" id="{6D9999D0-EA5C-40E8-8391-9B383204D569}"/>
              </a:ext>
            </a:extLst>
          </p:cNvPr>
          <p:cNvSpPr>
            <a:spLocks noChangeArrowheads="1"/>
          </p:cNvSpPr>
          <p:nvPr/>
        </p:nvSpPr>
        <p:spPr bwMode="gray">
          <a:xfrm>
            <a:off x="3641060" y="1270586"/>
            <a:ext cx="2194560" cy="548640"/>
          </a:xfrm>
          <a:prstGeom prst="chevron">
            <a:avLst>
              <a:gd name="adj" fmla="val 34975"/>
            </a:avLst>
          </a:prstGeom>
          <a:solidFill>
            <a:schemeClr val="accent3"/>
          </a:solidFill>
          <a:ln w="38100" cap="rnd" algn="ctr">
            <a:solidFill>
              <a:srgbClr val="236B88"/>
            </a:solidFill>
            <a:miter lim="800000"/>
            <a:headEnd/>
            <a:tailEnd/>
          </a:ln>
        </p:spPr>
        <p:txBody>
          <a:bodyPr lIns="88900" tIns="88900" rIns="88900" bIns="88900" anchor="ctr" anchorCtr="0"/>
          <a:lstStyle/>
          <a:p>
            <a:pPr algn="ctr">
              <a:lnSpc>
                <a:spcPct val="106000"/>
              </a:lnSpc>
              <a:defRPr/>
            </a:pPr>
            <a:r>
              <a:rPr lang="en-US" sz="1600" b="1" dirty="0">
                <a:solidFill>
                  <a:schemeClr val="bg1"/>
                </a:solidFill>
              </a:rPr>
              <a:t>Financial Restructuring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xmlns="" id="{17429FD2-5C4C-4E2E-AEB8-2417C07FADBA}"/>
              </a:ext>
            </a:extLst>
          </p:cNvPr>
          <p:cNvSpPr>
            <a:spLocks noChangeArrowheads="1"/>
          </p:cNvSpPr>
          <p:nvPr/>
        </p:nvSpPr>
        <p:spPr bwMode="gray">
          <a:xfrm>
            <a:off x="6526826" y="1285578"/>
            <a:ext cx="2194560" cy="548640"/>
          </a:xfrm>
          <a:prstGeom prst="chevron">
            <a:avLst>
              <a:gd name="adj" fmla="val 34975"/>
            </a:avLst>
          </a:prstGeom>
          <a:solidFill>
            <a:schemeClr val="accent3"/>
          </a:solidFill>
          <a:ln w="38100" cap="rnd" algn="ctr">
            <a:solidFill>
              <a:srgbClr val="236B88"/>
            </a:solidFill>
            <a:miter lim="800000"/>
            <a:headEnd/>
            <a:tailEnd/>
          </a:ln>
        </p:spPr>
        <p:txBody>
          <a:bodyPr lIns="88900" tIns="88900" rIns="88900" bIns="88900" anchor="ctr" anchorCtr="0"/>
          <a:lstStyle/>
          <a:p>
            <a:pPr algn="ctr">
              <a:lnSpc>
                <a:spcPct val="106000"/>
              </a:lnSpc>
              <a:defRPr/>
            </a:pPr>
            <a:r>
              <a:rPr lang="en-US" sz="1600" b="1" dirty="0">
                <a:solidFill>
                  <a:schemeClr val="bg1"/>
                </a:solidFill>
              </a:rPr>
              <a:t>Performance Improvement</a:t>
            </a:r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xmlns="" id="{215E7A59-4796-487C-9251-B398A52271BE}"/>
              </a:ext>
            </a:extLst>
          </p:cNvPr>
          <p:cNvSpPr>
            <a:spLocks noChangeArrowheads="1"/>
          </p:cNvSpPr>
          <p:nvPr/>
        </p:nvSpPr>
        <p:spPr bwMode="gray">
          <a:xfrm>
            <a:off x="9412591" y="1270586"/>
            <a:ext cx="2194560" cy="548640"/>
          </a:xfrm>
          <a:prstGeom prst="chevron">
            <a:avLst>
              <a:gd name="adj" fmla="val 34975"/>
            </a:avLst>
          </a:prstGeom>
          <a:solidFill>
            <a:schemeClr val="accent3"/>
          </a:solidFill>
          <a:ln w="38100" cap="rnd" algn="ctr">
            <a:solidFill>
              <a:srgbClr val="236B88"/>
            </a:solidFill>
            <a:miter lim="800000"/>
            <a:headEnd/>
            <a:tailEnd/>
          </a:ln>
        </p:spPr>
        <p:txBody>
          <a:bodyPr lIns="88900" tIns="88900" rIns="88900" bIns="88900" anchor="ctr" anchorCtr="0"/>
          <a:lstStyle/>
          <a:p>
            <a:pPr algn="ctr">
              <a:lnSpc>
                <a:spcPct val="106000"/>
              </a:lnSpc>
              <a:defRPr/>
            </a:pPr>
            <a:r>
              <a:rPr lang="en-US" sz="1600" b="1" dirty="0">
                <a:solidFill>
                  <a:schemeClr val="bg1"/>
                </a:solidFill>
              </a:rPr>
              <a:t>Re-Capitalization</a:t>
            </a:r>
          </a:p>
        </p:txBody>
      </p:sp>
      <p:sp>
        <p:nvSpPr>
          <p:cNvPr id="21" name="Rounded Rectangle 5">
            <a:extLst>
              <a:ext uri="{FF2B5EF4-FFF2-40B4-BE49-F238E27FC236}">
                <a16:creationId xmlns:a16="http://schemas.microsoft.com/office/drawing/2014/main" xmlns="" id="{0735DBAC-668D-42EA-B60D-4243B2247FEE}"/>
              </a:ext>
            </a:extLst>
          </p:cNvPr>
          <p:cNvSpPr/>
          <p:nvPr/>
        </p:nvSpPr>
        <p:spPr>
          <a:xfrm>
            <a:off x="3453446" y="3555247"/>
            <a:ext cx="2569786" cy="2831905"/>
          </a:xfrm>
          <a:custGeom>
            <a:avLst/>
            <a:gdLst>
              <a:gd name="connsiteX0" fmla="*/ 0 w 2354580"/>
              <a:gd name="connsiteY0" fmla="*/ 398782 h 1432560"/>
              <a:gd name="connsiteX1" fmla="*/ 398782 w 2354580"/>
              <a:gd name="connsiteY1" fmla="*/ 0 h 1432560"/>
              <a:gd name="connsiteX2" fmla="*/ 1955798 w 2354580"/>
              <a:gd name="connsiteY2" fmla="*/ 0 h 1432560"/>
              <a:gd name="connsiteX3" fmla="*/ 2354580 w 2354580"/>
              <a:gd name="connsiteY3" fmla="*/ 398782 h 1432560"/>
              <a:gd name="connsiteX4" fmla="*/ 2354580 w 2354580"/>
              <a:gd name="connsiteY4" fmla="*/ 1033778 h 1432560"/>
              <a:gd name="connsiteX5" fmla="*/ 1955798 w 2354580"/>
              <a:gd name="connsiteY5" fmla="*/ 1432560 h 1432560"/>
              <a:gd name="connsiteX6" fmla="*/ 398782 w 2354580"/>
              <a:gd name="connsiteY6" fmla="*/ 1432560 h 1432560"/>
              <a:gd name="connsiteX7" fmla="*/ 0 w 2354580"/>
              <a:gd name="connsiteY7" fmla="*/ 1033778 h 1432560"/>
              <a:gd name="connsiteX8" fmla="*/ 0 w 2354580"/>
              <a:gd name="connsiteY8" fmla="*/ 398782 h 1432560"/>
              <a:gd name="connsiteX0" fmla="*/ 0 w 2362200"/>
              <a:gd name="connsiteY0" fmla="*/ 102717 h 1517495"/>
              <a:gd name="connsiteX1" fmla="*/ 406402 w 2362200"/>
              <a:gd name="connsiteY1" fmla="*/ 84935 h 1517495"/>
              <a:gd name="connsiteX2" fmla="*/ 1963418 w 2362200"/>
              <a:gd name="connsiteY2" fmla="*/ 84935 h 1517495"/>
              <a:gd name="connsiteX3" fmla="*/ 2362200 w 2362200"/>
              <a:gd name="connsiteY3" fmla="*/ 483717 h 1517495"/>
              <a:gd name="connsiteX4" fmla="*/ 2362200 w 2362200"/>
              <a:gd name="connsiteY4" fmla="*/ 1118713 h 1517495"/>
              <a:gd name="connsiteX5" fmla="*/ 1963418 w 2362200"/>
              <a:gd name="connsiteY5" fmla="*/ 1517495 h 1517495"/>
              <a:gd name="connsiteX6" fmla="*/ 406402 w 2362200"/>
              <a:gd name="connsiteY6" fmla="*/ 1517495 h 1517495"/>
              <a:gd name="connsiteX7" fmla="*/ 7620 w 2362200"/>
              <a:gd name="connsiteY7" fmla="*/ 1118713 h 1517495"/>
              <a:gd name="connsiteX8" fmla="*/ 0 w 2362200"/>
              <a:gd name="connsiteY8" fmla="*/ 102717 h 1517495"/>
              <a:gd name="connsiteX0" fmla="*/ 0 w 2362200"/>
              <a:gd name="connsiteY0" fmla="*/ 17782 h 1432560"/>
              <a:gd name="connsiteX1" fmla="*/ 406402 w 2362200"/>
              <a:gd name="connsiteY1" fmla="*/ 0 h 1432560"/>
              <a:gd name="connsiteX2" fmla="*/ 1963418 w 2362200"/>
              <a:gd name="connsiteY2" fmla="*/ 0 h 1432560"/>
              <a:gd name="connsiteX3" fmla="*/ 2362200 w 2362200"/>
              <a:gd name="connsiteY3" fmla="*/ 398782 h 1432560"/>
              <a:gd name="connsiteX4" fmla="*/ 2362200 w 2362200"/>
              <a:gd name="connsiteY4" fmla="*/ 1033778 h 1432560"/>
              <a:gd name="connsiteX5" fmla="*/ 1963418 w 2362200"/>
              <a:gd name="connsiteY5" fmla="*/ 1432560 h 1432560"/>
              <a:gd name="connsiteX6" fmla="*/ 406402 w 2362200"/>
              <a:gd name="connsiteY6" fmla="*/ 1432560 h 1432560"/>
              <a:gd name="connsiteX7" fmla="*/ 7620 w 2362200"/>
              <a:gd name="connsiteY7" fmla="*/ 1033778 h 1432560"/>
              <a:gd name="connsiteX8" fmla="*/ 0 w 2362200"/>
              <a:gd name="connsiteY8" fmla="*/ 17782 h 1432560"/>
              <a:gd name="connsiteX0" fmla="*/ 0 w 2362200"/>
              <a:gd name="connsiteY0" fmla="*/ 2542 h 1432560"/>
              <a:gd name="connsiteX1" fmla="*/ 406402 w 2362200"/>
              <a:gd name="connsiteY1" fmla="*/ 0 h 1432560"/>
              <a:gd name="connsiteX2" fmla="*/ 1963418 w 2362200"/>
              <a:gd name="connsiteY2" fmla="*/ 0 h 1432560"/>
              <a:gd name="connsiteX3" fmla="*/ 2362200 w 2362200"/>
              <a:gd name="connsiteY3" fmla="*/ 398782 h 1432560"/>
              <a:gd name="connsiteX4" fmla="*/ 2362200 w 2362200"/>
              <a:gd name="connsiteY4" fmla="*/ 1033778 h 1432560"/>
              <a:gd name="connsiteX5" fmla="*/ 1963418 w 2362200"/>
              <a:gd name="connsiteY5" fmla="*/ 1432560 h 1432560"/>
              <a:gd name="connsiteX6" fmla="*/ 406402 w 2362200"/>
              <a:gd name="connsiteY6" fmla="*/ 1432560 h 1432560"/>
              <a:gd name="connsiteX7" fmla="*/ 7620 w 2362200"/>
              <a:gd name="connsiteY7" fmla="*/ 1033778 h 1432560"/>
              <a:gd name="connsiteX8" fmla="*/ 0 w 2362200"/>
              <a:gd name="connsiteY8" fmla="*/ 2542 h 1432560"/>
              <a:gd name="connsiteX0" fmla="*/ 0 w 2354580"/>
              <a:gd name="connsiteY0" fmla="*/ 17782 h 1432560"/>
              <a:gd name="connsiteX1" fmla="*/ 398782 w 2354580"/>
              <a:gd name="connsiteY1" fmla="*/ 0 h 1432560"/>
              <a:gd name="connsiteX2" fmla="*/ 1955798 w 2354580"/>
              <a:gd name="connsiteY2" fmla="*/ 0 h 1432560"/>
              <a:gd name="connsiteX3" fmla="*/ 2354580 w 2354580"/>
              <a:gd name="connsiteY3" fmla="*/ 398782 h 1432560"/>
              <a:gd name="connsiteX4" fmla="*/ 2354580 w 2354580"/>
              <a:gd name="connsiteY4" fmla="*/ 1033778 h 1432560"/>
              <a:gd name="connsiteX5" fmla="*/ 1955798 w 2354580"/>
              <a:gd name="connsiteY5" fmla="*/ 1432560 h 1432560"/>
              <a:gd name="connsiteX6" fmla="*/ 398782 w 2354580"/>
              <a:gd name="connsiteY6" fmla="*/ 1432560 h 1432560"/>
              <a:gd name="connsiteX7" fmla="*/ 0 w 2354580"/>
              <a:gd name="connsiteY7" fmla="*/ 1033778 h 1432560"/>
              <a:gd name="connsiteX8" fmla="*/ 0 w 2354580"/>
              <a:gd name="connsiteY8" fmla="*/ 17782 h 1432560"/>
              <a:gd name="connsiteX0" fmla="*/ 0 w 2354580"/>
              <a:gd name="connsiteY0" fmla="*/ 0 h 1433828"/>
              <a:gd name="connsiteX1" fmla="*/ 398782 w 2354580"/>
              <a:gd name="connsiteY1" fmla="*/ 1268 h 1433828"/>
              <a:gd name="connsiteX2" fmla="*/ 1955798 w 2354580"/>
              <a:gd name="connsiteY2" fmla="*/ 1268 h 1433828"/>
              <a:gd name="connsiteX3" fmla="*/ 2354580 w 2354580"/>
              <a:gd name="connsiteY3" fmla="*/ 400050 h 1433828"/>
              <a:gd name="connsiteX4" fmla="*/ 2354580 w 2354580"/>
              <a:gd name="connsiteY4" fmla="*/ 1035046 h 1433828"/>
              <a:gd name="connsiteX5" fmla="*/ 1955798 w 2354580"/>
              <a:gd name="connsiteY5" fmla="*/ 1433828 h 1433828"/>
              <a:gd name="connsiteX6" fmla="*/ 398782 w 2354580"/>
              <a:gd name="connsiteY6" fmla="*/ 1433828 h 1433828"/>
              <a:gd name="connsiteX7" fmla="*/ 0 w 2354580"/>
              <a:gd name="connsiteY7" fmla="*/ 1035046 h 1433828"/>
              <a:gd name="connsiteX8" fmla="*/ 0 w 2354580"/>
              <a:gd name="connsiteY8" fmla="*/ 0 h 1433828"/>
              <a:gd name="connsiteX0" fmla="*/ 4763 w 2354580"/>
              <a:gd name="connsiteY0" fmla="*/ 3494 h 1432560"/>
              <a:gd name="connsiteX1" fmla="*/ 398782 w 2354580"/>
              <a:gd name="connsiteY1" fmla="*/ 0 h 1432560"/>
              <a:gd name="connsiteX2" fmla="*/ 1955798 w 2354580"/>
              <a:gd name="connsiteY2" fmla="*/ 0 h 1432560"/>
              <a:gd name="connsiteX3" fmla="*/ 2354580 w 2354580"/>
              <a:gd name="connsiteY3" fmla="*/ 398782 h 1432560"/>
              <a:gd name="connsiteX4" fmla="*/ 2354580 w 2354580"/>
              <a:gd name="connsiteY4" fmla="*/ 1033778 h 1432560"/>
              <a:gd name="connsiteX5" fmla="*/ 1955798 w 2354580"/>
              <a:gd name="connsiteY5" fmla="*/ 1432560 h 1432560"/>
              <a:gd name="connsiteX6" fmla="*/ 398782 w 2354580"/>
              <a:gd name="connsiteY6" fmla="*/ 1432560 h 1432560"/>
              <a:gd name="connsiteX7" fmla="*/ 0 w 2354580"/>
              <a:gd name="connsiteY7" fmla="*/ 1033778 h 1432560"/>
              <a:gd name="connsiteX8" fmla="*/ 4763 w 2354580"/>
              <a:gd name="connsiteY8" fmla="*/ 3494 h 1432560"/>
              <a:gd name="connsiteX0" fmla="*/ 2382 w 2354580"/>
              <a:gd name="connsiteY0" fmla="*/ 0 h 1436210"/>
              <a:gd name="connsiteX1" fmla="*/ 398782 w 2354580"/>
              <a:gd name="connsiteY1" fmla="*/ 3650 h 1436210"/>
              <a:gd name="connsiteX2" fmla="*/ 1955798 w 2354580"/>
              <a:gd name="connsiteY2" fmla="*/ 3650 h 1436210"/>
              <a:gd name="connsiteX3" fmla="*/ 2354580 w 2354580"/>
              <a:gd name="connsiteY3" fmla="*/ 402432 h 1436210"/>
              <a:gd name="connsiteX4" fmla="*/ 2354580 w 2354580"/>
              <a:gd name="connsiteY4" fmla="*/ 1037428 h 1436210"/>
              <a:gd name="connsiteX5" fmla="*/ 1955798 w 2354580"/>
              <a:gd name="connsiteY5" fmla="*/ 1436210 h 1436210"/>
              <a:gd name="connsiteX6" fmla="*/ 398782 w 2354580"/>
              <a:gd name="connsiteY6" fmla="*/ 1436210 h 1436210"/>
              <a:gd name="connsiteX7" fmla="*/ 0 w 2354580"/>
              <a:gd name="connsiteY7" fmla="*/ 1037428 h 1436210"/>
              <a:gd name="connsiteX8" fmla="*/ 2382 w 2354580"/>
              <a:gd name="connsiteY8" fmla="*/ 0 h 1436210"/>
              <a:gd name="connsiteX0" fmla="*/ 4763 w 2354580"/>
              <a:gd name="connsiteY0" fmla="*/ 5875 h 1432560"/>
              <a:gd name="connsiteX1" fmla="*/ 398782 w 2354580"/>
              <a:gd name="connsiteY1" fmla="*/ 0 h 1432560"/>
              <a:gd name="connsiteX2" fmla="*/ 1955798 w 2354580"/>
              <a:gd name="connsiteY2" fmla="*/ 0 h 1432560"/>
              <a:gd name="connsiteX3" fmla="*/ 2354580 w 2354580"/>
              <a:gd name="connsiteY3" fmla="*/ 398782 h 1432560"/>
              <a:gd name="connsiteX4" fmla="*/ 2354580 w 2354580"/>
              <a:gd name="connsiteY4" fmla="*/ 1033778 h 1432560"/>
              <a:gd name="connsiteX5" fmla="*/ 1955798 w 2354580"/>
              <a:gd name="connsiteY5" fmla="*/ 1432560 h 1432560"/>
              <a:gd name="connsiteX6" fmla="*/ 398782 w 2354580"/>
              <a:gd name="connsiteY6" fmla="*/ 1432560 h 1432560"/>
              <a:gd name="connsiteX7" fmla="*/ 0 w 2354580"/>
              <a:gd name="connsiteY7" fmla="*/ 1033778 h 1432560"/>
              <a:gd name="connsiteX8" fmla="*/ 4763 w 2354580"/>
              <a:gd name="connsiteY8" fmla="*/ 5875 h 1432560"/>
              <a:gd name="connsiteX0" fmla="*/ 4763 w 2354580"/>
              <a:gd name="connsiteY0" fmla="*/ 0 h 1433829"/>
              <a:gd name="connsiteX1" fmla="*/ 398782 w 2354580"/>
              <a:gd name="connsiteY1" fmla="*/ 1269 h 1433829"/>
              <a:gd name="connsiteX2" fmla="*/ 1955798 w 2354580"/>
              <a:gd name="connsiteY2" fmla="*/ 1269 h 1433829"/>
              <a:gd name="connsiteX3" fmla="*/ 2354580 w 2354580"/>
              <a:gd name="connsiteY3" fmla="*/ 400051 h 1433829"/>
              <a:gd name="connsiteX4" fmla="*/ 2354580 w 2354580"/>
              <a:gd name="connsiteY4" fmla="*/ 1035047 h 1433829"/>
              <a:gd name="connsiteX5" fmla="*/ 1955798 w 2354580"/>
              <a:gd name="connsiteY5" fmla="*/ 1433829 h 1433829"/>
              <a:gd name="connsiteX6" fmla="*/ 398782 w 2354580"/>
              <a:gd name="connsiteY6" fmla="*/ 1433829 h 1433829"/>
              <a:gd name="connsiteX7" fmla="*/ 0 w 2354580"/>
              <a:gd name="connsiteY7" fmla="*/ 1035047 h 1433829"/>
              <a:gd name="connsiteX8" fmla="*/ 4763 w 2354580"/>
              <a:gd name="connsiteY8" fmla="*/ 0 h 1433829"/>
              <a:gd name="connsiteX0" fmla="*/ 4763 w 2354580"/>
              <a:gd name="connsiteY0" fmla="*/ 0 h 1433829"/>
              <a:gd name="connsiteX1" fmla="*/ 398782 w 2354580"/>
              <a:gd name="connsiteY1" fmla="*/ 1269 h 1433829"/>
              <a:gd name="connsiteX2" fmla="*/ 1955798 w 2354580"/>
              <a:gd name="connsiteY2" fmla="*/ 1269 h 1433829"/>
              <a:gd name="connsiteX3" fmla="*/ 2354580 w 2354580"/>
              <a:gd name="connsiteY3" fmla="*/ 400051 h 1433829"/>
              <a:gd name="connsiteX4" fmla="*/ 2354580 w 2354580"/>
              <a:gd name="connsiteY4" fmla="*/ 1035047 h 1433829"/>
              <a:gd name="connsiteX5" fmla="*/ 1955798 w 2354580"/>
              <a:gd name="connsiteY5" fmla="*/ 1433829 h 1433829"/>
              <a:gd name="connsiteX6" fmla="*/ 398782 w 2354580"/>
              <a:gd name="connsiteY6" fmla="*/ 1433829 h 1433829"/>
              <a:gd name="connsiteX7" fmla="*/ 0 w 2354580"/>
              <a:gd name="connsiteY7" fmla="*/ 1035047 h 1433829"/>
              <a:gd name="connsiteX8" fmla="*/ 4763 w 2354580"/>
              <a:gd name="connsiteY8" fmla="*/ 0 h 1433829"/>
              <a:gd name="connsiteX0" fmla="*/ 4763 w 2354580"/>
              <a:gd name="connsiteY0" fmla="*/ 0 h 1433829"/>
              <a:gd name="connsiteX1" fmla="*/ 398782 w 2354580"/>
              <a:gd name="connsiteY1" fmla="*/ 1269 h 1433829"/>
              <a:gd name="connsiteX2" fmla="*/ 1955798 w 2354580"/>
              <a:gd name="connsiteY2" fmla="*/ 1269 h 1433829"/>
              <a:gd name="connsiteX3" fmla="*/ 2354580 w 2354580"/>
              <a:gd name="connsiteY3" fmla="*/ 400051 h 1433829"/>
              <a:gd name="connsiteX4" fmla="*/ 2354580 w 2354580"/>
              <a:gd name="connsiteY4" fmla="*/ 1035047 h 1433829"/>
              <a:gd name="connsiteX5" fmla="*/ 1955798 w 2354580"/>
              <a:gd name="connsiteY5" fmla="*/ 1433829 h 1433829"/>
              <a:gd name="connsiteX6" fmla="*/ 398782 w 2354580"/>
              <a:gd name="connsiteY6" fmla="*/ 1433829 h 1433829"/>
              <a:gd name="connsiteX7" fmla="*/ 0 w 2354580"/>
              <a:gd name="connsiteY7" fmla="*/ 1035047 h 1433829"/>
              <a:gd name="connsiteX8" fmla="*/ 4763 w 2354580"/>
              <a:gd name="connsiteY8" fmla="*/ 0 h 1433829"/>
              <a:gd name="connsiteX0" fmla="*/ 4763 w 2432776"/>
              <a:gd name="connsiteY0" fmla="*/ 0 h 1433829"/>
              <a:gd name="connsiteX1" fmla="*/ 398782 w 2432776"/>
              <a:gd name="connsiteY1" fmla="*/ 1269 h 1433829"/>
              <a:gd name="connsiteX2" fmla="*/ 1955798 w 2432776"/>
              <a:gd name="connsiteY2" fmla="*/ 1269 h 1433829"/>
              <a:gd name="connsiteX3" fmla="*/ 2354580 w 2432776"/>
              <a:gd name="connsiteY3" fmla="*/ 400051 h 1433829"/>
              <a:gd name="connsiteX4" fmla="*/ 2354580 w 2432776"/>
              <a:gd name="connsiteY4" fmla="*/ 1035047 h 1433829"/>
              <a:gd name="connsiteX5" fmla="*/ 2327273 w 2432776"/>
              <a:gd name="connsiteY5" fmla="*/ 1433829 h 1433829"/>
              <a:gd name="connsiteX6" fmla="*/ 398782 w 2432776"/>
              <a:gd name="connsiteY6" fmla="*/ 1433829 h 1433829"/>
              <a:gd name="connsiteX7" fmla="*/ 0 w 2432776"/>
              <a:gd name="connsiteY7" fmla="*/ 1035047 h 1433829"/>
              <a:gd name="connsiteX8" fmla="*/ 4763 w 2432776"/>
              <a:gd name="connsiteY8" fmla="*/ 0 h 1433829"/>
              <a:gd name="connsiteX0" fmla="*/ 4763 w 2441222"/>
              <a:gd name="connsiteY0" fmla="*/ 0 h 1433829"/>
              <a:gd name="connsiteX1" fmla="*/ 398782 w 2441222"/>
              <a:gd name="connsiteY1" fmla="*/ 1269 h 1433829"/>
              <a:gd name="connsiteX2" fmla="*/ 1955798 w 2441222"/>
              <a:gd name="connsiteY2" fmla="*/ 1269 h 1433829"/>
              <a:gd name="connsiteX3" fmla="*/ 2354580 w 2441222"/>
              <a:gd name="connsiteY3" fmla="*/ 400051 h 1433829"/>
              <a:gd name="connsiteX4" fmla="*/ 2354580 w 2441222"/>
              <a:gd name="connsiteY4" fmla="*/ 1035047 h 1433829"/>
              <a:gd name="connsiteX5" fmla="*/ 2339179 w 2441222"/>
              <a:gd name="connsiteY5" fmla="*/ 1431447 h 1433829"/>
              <a:gd name="connsiteX6" fmla="*/ 398782 w 2441222"/>
              <a:gd name="connsiteY6" fmla="*/ 1433829 h 1433829"/>
              <a:gd name="connsiteX7" fmla="*/ 0 w 2441222"/>
              <a:gd name="connsiteY7" fmla="*/ 1035047 h 1433829"/>
              <a:gd name="connsiteX8" fmla="*/ 4763 w 2441222"/>
              <a:gd name="connsiteY8" fmla="*/ 0 h 1433829"/>
              <a:gd name="connsiteX0" fmla="*/ 4763 w 2449885"/>
              <a:gd name="connsiteY0" fmla="*/ 0 h 1433829"/>
              <a:gd name="connsiteX1" fmla="*/ 398782 w 2449885"/>
              <a:gd name="connsiteY1" fmla="*/ 1269 h 1433829"/>
              <a:gd name="connsiteX2" fmla="*/ 1955798 w 2449885"/>
              <a:gd name="connsiteY2" fmla="*/ 1269 h 1433829"/>
              <a:gd name="connsiteX3" fmla="*/ 2354580 w 2449885"/>
              <a:gd name="connsiteY3" fmla="*/ 400051 h 1433829"/>
              <a:gd name="connsiteX4" fmla="*/ 2354580 w 2449885"/>
              <a:gd name="connsiteY4" fmla="*/ 1035047 h 1433829"/>
              <a:gd name="connsiteX5" fmla="*/ 2351086 w 2449885"/>
              <a:gd name="connsiteY5" fmla="*/ 1433828 h 1433829"/>
              <a:gd name="connsiteX6" fmla="*/ 398782 w 2449885"/>
              <a:gd name="connsiteY6" fmla="*/ 1433829 h 1433829"/>
              <a:gd name="connsiteX7" fmla="*/ 0 w 2449885"/>
              <a:gd name="connsiteY7" fmla="*/ 1035047 h 1433829"/>
              <a:gd name="connsiteX8" fmla="*/ 4763 w 2449885"/>
              <a:gd name="connsiteY8" fmla="*/ 0 h 1433829"/>
              <a:gd name="connsiteX0" fmla="*/ 4763 w 2355967"/>
              <a:gd name="connsiteY0" fmla="*/ 0 h 1433829"/>
              <a:gd name="connsiteX1" fmla="*/ 398782 w 2355967"/>
              <a:gd name="connsiteY1" fmla="*/ 1269 h 1433829"/>
              <a:gd name="connsiteX2" fmla="*/ 1955798 w 2355967"/>
              <a:gd name="connsiteY2" fmla="*/ 1269 h 1433829"/>
              <a:gd name="connsiteX3" fmla="*/ 2354580 w 2355967"/>
              <a:gd name="connsiteY3" fmla="*/ 400051 h 1433829"/>
              <a:gd name="connsiteX4" fmla="*/ 2354580 w 2355967"/>
              <a:gd name="connsiteY4" fmla="*/ 1035047 h 1433829"/>
              <a:gd name="connsiteX5" fmla="*/ 2351086 w 2355967"/>
              <a:gd name="connsiteY5" fmla="*/ 1433828 h 1433829"/>
              <a:gd name="connsiteX6" fmla="*/ 398782 w 2355967"/>
              <a:gd name="connsiteY6" fmla="*/ 1433829 h 1433829"/>
              <a:gd name="connsiteX7" fmla="*/ 0 w 2355967"/>
              <a:gd name="connsiteY7" fmla="*/ 1035047 h 1433829"/>
              <a:gd name="connsiteX8" fmla="*/ 4763 w 2355967"/>
              <a:gd name="connsiteY8" fmla="*/ 0 h 1433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5967" h="1433829">
                <a:moveTo>
                  <a:pt x="4763" y="0"/>
                </a:moveTo>
                <a:cubicBezTo>
                  <a:pt x="30957" y="1215"/>
                  <a:pt x="178541" y="1269"/>
                  <a:pt x="398782" y="1269"/>
                </a:cubicBezTo>
                <a:lnTo>
                  <a:pt x="1955798" y="1269"/>
                </a:lnTo>
                <a:cubicBezTo>
                  <a:pt x="2176039" y="1269"/>
                  <a:pt x="2354580" y="179810"/>
                  <a:pt x="2354580" y="400051"/>
                </a:cubicBezTo>
                <a:lnTo>
                  <a:pt x="2354580" y="1035047"/>
                </a:lnTo>
                <a:cubicBezTo>
                  <a:pt x="2354580" y="1255288"/>
                  <a:pt x="2359396" y="1431446"/>
                  <a:pt x="2351086" y="1433828"/>
                </a:cubicBezTo>
                <a:lnTo>
                  <a:pt x="398782" y="1433829"/>
                </a:lnTo>
                <a:cubicBezTo>
                  <a:pt x="178541" y="1433829"/>
                  <a:pt x="0" y="1255288"/>
                  <a:pt x="0" y="1035047"/>
                </a:cubicBezTo>
                <a:cubicBezTo>
                  <a:pt x="1588" y="691619"/>
                  <a:pt x="3175" y="343428"/>
                  <a:pt x="4763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ctr"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Liquidity management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Balance Sheet/P&amp;L Restructuring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Working Capital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Debt workout negotiations</a:t>
            </a:r>
          </a:p>
        </p:txBody>
      </p:sp>
      <p:sp>
        <p:nvSpPr>
          <p:cNvPr id="23" name="Rounded Rectangle 5">
            <a:extLst>
              <a:ext uri="{FF2B5EF4-FFF2-40B4-BE49-F238E27FC236}">
                <a16:creationId xmlns:a16="http://schemas.microsoft.com/office/drawing/2014/main" xmlns="" id="{B3DFBAEB-395A-46C8-81BF-EE1E75EB1E24}"/>
              </a:ext>
            </a:extLst>
          </p:cNvPr>
          <p:cNvSpPr/>
          <p:nvPr/>
        </p:nvSpPr>
        <p:spPr>
          <a:xfrm>
            <a:off x="567678" y="3555247"/>
            <a:ext cx="2569786" cy="2831905"/>
          </a:xfrm>
          <a:custGeom>
            <a:avLst/>
            <a:gdLst>
              <a:gd name="connsiteX0" fmla="*/ 0 w 2354580"/>
              <a:gd name="connsiteY0" fmla="*/ 398782 h 1432560"/>
              <a:gd name="connsiteX1" fmla="*/ 398782 w 2354580"/>
              <a:gd name="connsiteY1" fmla="*/ 0 h 1432560"/>
              <a:gd name="connsiteX2" fmla="*/ 1955798 w 2354580"/>
              <a:gd name="connsiteY2" fmla="*/ 0 h 1432560"/>
              <a:gd name="connsiteX3" fmla="*/ 2354580 w 2354580"/>
              <a:gd name="connsiteY3" fmla="*/ 398782 h 1432560"/>
              <a:gd name="connsiteX4" fmla="*/ 2354580 w 2354580"/>
              <a:gd name="connsiteY4" fmla="*/ 1033778 h 1432560"/>
              <a:gd name="connsiteX5" fmla="*/ 1955798 w 2354580"/>
              <a:gd name="connsiteY5" fmla="*/ 1432560 h 1432560"/>
              <a:gd name="connsiteX6" fmla="*/ 398782 w 2354580"/>
              <a:gd name="connsiteY6" fmla="*/ 1432560 h 1432560"/>
              <a:gd name="connsiteX7" fmla="*/ 0 w 2354580"/>
              <a:gd name="connsiteY7" fmla="*/ 1033778 h 1432560"/>
              <a:gd name="connsiteX8" fmla="*/ 0 w 2354580"/>
              <a:gd name="connsiteY8" fmla="*/ 398782 h 1432560"/>
              <a:gd name="connsiteX0" fmla="*/ 0 w 2362200"/>
              <a:gd name="connsiteY0" fmla="*/ 102717 h 1517495"/>
              <a:gd name="connsiteX1" fmla="*/ 406402 w 2362200"/>
              <a:gd name="connsiteY1" fmla="*/ 84935 h 1517495"/>
              <a:gd name="connsiteX2" fmla="*/ 1963418 w 2362200"/>
              <a:gd name="connsiteY2" fmla="*/ 84935 h 1517495"/>
              <a:gd name="connsiteX3" fmla="*/ 2362200 w 2362200"/>
              <a:gd name="connsiteY3" fmla="*/ 483717 h 1517495"/>
              <a:gd name="connsiteX4" fmla="*/ 2362200 w 2362200"/>
              <a:gd name="connsiteY4" fmla="*/ 1118713 h 1517495"/>
              <a:gd name="connsiteX5" fmla="*/ 1963418 w 2362200"/>
              <a:gd name="connsiteY5" fmla="*/ 1517495 h 1517495"/>
              <a:gd name="connsiteX6" fmla="*/ 406402 w 2362200"/>
              <a:gd name="connsiteY6" fmla="*/ 1517495 h 1517495"/>
              <a:gd name="connsiteX7" fmla="*/ 7620 w 2362200"/>
              <a:gd name="connsiteY7" fmla="*/ 1118713 h 1517495"/>
              <a:gd name="connsiteX8" fmla="*/ 0 w 2362200"/>
              <a:gd name="connsiteY8" fmla="*/ 102717 h 1517495"/>
              <a:gd name="connsiteX0" fmla="*/ 0 w 2362200"/>
              <a:gd name="connsiteY0" fmla="*/ 17782 h 1432560"/>
              <a:gd name="connsiteX1" fmla="*/ 406402 w 2362200"/>
              <a:gd name="connsiteY1" fmla="*/ 0 h 1432560"/>
              <a:gd name="connsiteX2" fmla="*/ 1963418 w 2362200"/>
              <a:gd name="connsiteY2" fmla="*/ 0 h 1432560"/>
              <a:gd name="connsiteX3" fmla="*/ 2362200 w 2362200"/>
              <a:gd name="connsiteY3" fmla="*/ 398782 h 1432560"/>
              <a:gd name="connsiteX4" fmla="*/ 2362200 w 2362200"/>
              <a:gd name="connsiteY4" fmla="*/ 1033778 h 1432560"/>
              <a:gd name="connsiteX5" fmla="*/ 1963418 w 2362200"/>
              <a:gd name="connsiteY5" fmla="*/ 1432560 h 1432560"/>
              <a:gd name="connsiteX6" fmla="*/ 406402 w 2362200"/>
              <a:gd name="connsiteY6" fmla="*/ 1432560 h 1432560"/>
              <a:gd name="connsiteX7" fmla="*/ 7620 w 2362200"/>
              <a:gd name="connsiteY7" fmla="*/ 1033778 h 1432560"/>
              <a:gd name="connsiteX8" fmla="*/ 0 w 2362200"/>
              <a:gd name="connsiteY8" fmla="*/ 17782 h 1432560"/>
              <a:gd name="connsiteX0" fmla="*/ 0 w 2362200"/>
              <a:gd name="connsiteY0" fmla="*/ 2542 h 1432560"/>
              <a:gd name="connsiteX1" fmla="*/ 406402 w 2362200"/>
              <a:gd name="connsiteY1" fmla="*/ 0 h 1432560"/>
              <a:gd name="connsiteX2" fmla="*/ 1963418 w 2362200"/>
              <a:gd name="connsiteY2" fmla="*/ 0 h 1432560"/>
              <a:gd name="connsiteX3" fmla="*/ 2362200 w 2362200"/>
              <a:gd name="connsiteY3" fmla="*/ 398782 h 1432560"/>
              <a:gd name="connsiteX4" fmla="*/ 2362200 w 2362200"/>
              <a:gd name="connsiteY4" fmla="*/ 1033778 h 1432560"/>
              <a:gd name="connsiteX5" fmla="*/ 1963418 w 2362200"/>
              <a:gd name="connsiteY5" fmla="*/ 1432560 h 1432560"/>
              <a:gd name="connsiteX6" fmla="*/ 406402 w 2362200"/>
              <a:gd name="connsiteY6" fmla="*/ 1432560 h 1432560"/>
              <a:gd name="connsiteX7" fmla="*/ 7620 w 2362200"/>
              <a:gd name="connsiteY7" fmla="*/ 1033778 h 1432560"/>
              <a:gd name="connsiteX8" fmla="*/ 0 w 2362200"/>
              <a:gd name="connsiteY8" fmla="*/ 2542 h 1432560"/>
              <a:gd name="connsiteX0" fmla="*/ 0 w 2354580"/>
              <a:gd name="connsiteY0" fmla="*/ 17782 h 1432560"/>
              <a:gd name="connsiteX1" fmla="*/ 398782 w 2354580"/>
              <a:gd name="connsiteY1" fmla="*/ 0 h 1432560"/>
              <a:gd name="connsiteX2" fmla="*/ 1955798 w 2354580"/>
              <a:gd name="connsiteY2" fmla="*/ 0 h 1432560"/>
              <a:gd name="connsiteX3" fmla="*/ 2354580 w 2354580"/>
              <a:gd name="connsiteY3" fmla="*/ 398782 h 1432560"/>
              <a:gd name="connsiteX4" fmla="*/ 2354580 w 2354580"/>
              <a:gd name="connsiteY4" fmla="*/ 1033778 h 1432560"/>
              <a:gd name="connsiteX5" fmla="*/ 1955798 w 2354580"/>
              <a:gd name="connsiteY5" fmla="*/ 1432560 h 1432560"/>
              <a:gd name="connsiteX6" fmla="*/ 398782 w 2354580"/>
              <a:gd name="connsiteY6" fmla="*/ 1432560 h 1432560"/>
              <a:gd name="connsiteX7" fmla="*/ 0 w 2354580"/>
              <a:gd name="connsiteY7" fmla="*/ 1033778 h 1432560"/>
              <a:gd name="connsiteX8" fmla="*/ 0 w 2354580"/>
              <a:gd name="connsiteY8" fmla="*/ 17782 h 1432560"/>
              <a:gd name="connsiteX0" fmla="*/ 0 w 2354580"/>
              <a:gd name="connsiteY0" fmla="*/ 0 h 1433828"/>
              <a:gd name="connsiteX1" fmla="*/ 398782 w 2354580"/>
              <a:gd name="connsiteY1" fmla="*/ 1268 h 1433828"/>
              <a:gd name="connsiteX2" fmla="*/ 1955798 w 2354580"/>
              <a:gd name="connsiteY2" fmla="*/ 1268 h 1433828"/>
              <a:gd name="connsiteX3" fmla="*/ 2354580 w 2354580"/>
              <a:gd name="connsiteY3" fmla="*/ 400050 h 1433828"/>
              <a:gd name="connsiteX4" fmla="*/ 2354580 w 2354580"/>
              <a:gd name="connsiteY4" fmla="*/ 1035046 h 1433828"/>
              <a:gd name="connsiteX5" fmla="*/ 1955798 w 2354580"/>
              <a:gd name="connsiteY5" fmla="*/ 1433828 h 1433828"/>
              <a:gd name="connsiteX6" fmla="*/ 398782 w 2354580"/>
              <a:gd name="connsiteY6" fmla="*/ 1433828 h 1433828"/>
              <a:gd name="connsiteX7" fmla="*/ 0 w 2354580"/>
              <a:gd name="connsiteY7" fmla="*/ 1035046 h 1433828"/>
              <a:gd name="connsiteX8" fmla="*/ 0 w 2354580"/>
              <a:gd name="connsiteY8" fmla="*/ 0 h 1433828"/>
              <a:gd name="connsiteX0" fmla="*/ 4763 w 2354580"/>
              <a:gd name="connsiteY0" fmla="*/ 3494 h 1432560"/>
              <a:gd name="connsiteX1" fmla="*/ 398782 w 2354580"/>
              <a:gd name="connsiteY1" fmla="*/ 0 h 1432560"/>
              <a:gd name="connsiteX2" fmla="*/ 1955798 w 2354580"/>
              <a:gd name="connsiteY2" fmla="*/ 0 h 1432560"/>
              <a:gd name="connsiteX3" fmla="*/ 2354580 w 2354580"/>
              <a:gd name="connsiteY3" fmla="*/ 398782 h 1432560"/>
              <a:gd name="connsiteX4" fmla="*/ 2354580 w 2354580"/>
              <a:gd name="connsiteY4" fmla="*/ 1033778 h 1432560"/>
              <a:gd name="connsiteX5" fmla="*/ 1955798 w 2354580"/>
              <a:gd name="connsiteY5" fmla="*/ 1432560 h 1432560"/>
              <a:gd name="connsiteX6" fmla="*/ 398782 w 2354580"/>
              <a:gd name="connsiteY6" fmla="*/ 1432560 h 1432560"/>
              <a:gd name="connsiteX7" fmla="*/ 0 w 2354580"/>
              <a:gd name="connsiteY7" fmla="*/ 1033778 h 1432560"/>
              <a:gd name="connsiteX8" fmla="*/ 4763 w 2354580"/>
              <a:gd name="connsiteY8" fmla="*/ 3494 h 1432560"/>
              <a:gd name="connsiteX0" fmla="*/ 2382 w 2354580"/>
              <a:gd name="connsiteY0" fmla="*/ 0 h 1436210"/>
              <a:gd name="connsiteX1" fmla="*/ 398782 w 2354580"/>
              <a:gd name="connsiteY1" fmla="*/ 3650 h 1436210"/>
              <a:gd name="connsiteX2" fmla="*/ 1955798 w 2354580"/>
              <a:gd name="connsiteY2" fmla="*/ 3650 h 1436210"/>
              <a:gd name="connsiteX3" fmla="*/ 2354580 w 2354580"/>
              <a:gd name="connsiteY3" fmla="*/ 402432 h 1436210"/>
              <a:gd name="connsiteX4" fmla="*/ 2354580 w 2354580"/>
              <a:gd name="connsiteY4" fmla="*/ 1037428 h 1436210"/>
              <a:gd name="connsiteX5" fmla="*/ 1955798 w 2354580"/>
              <a:gd name="connsiteY5" fmla="*/ 1436210 h 1436210"/>
              <a:gd name="connsiteX6" fmla="*/ 398782 w 2354580"/>
              <a:gd name="connsiteY6" fmla="*/ 1436210 h 1436210"/>
              <a:gd name="connsiteX7" fmla="*/ 0 w 2354580"/>
              <a:gd name="connsiteY7" fmla="*/ 1037428 h 1436210"/>
              <a:gd name="connsiteX8" fmla="*/ 2382 w 2354580"/>
              <a:gd name="connsiteY8" fmla="*/ 0 h 1436210"/>
              <a:gd name="connsiteX0" fmla="*/ 4763 w 2354580"/>
              <a:gd name="connsiteY0" fmla="*/ 5875 h 1432560"/>
              <a:gd name="connsiteX1" fmla="*/ 398782 w 2354580"/>
              <a:gd name="connsiteY1" fmla="*/ 0 h 1432560"/>
              <a:gd name="connsiteX2" fmla="*/ 1955798 w 2354580"/>
              <a:gd name="connsiteY2" fmla="*/ 0 h 1432560"/>
              <a:gd name="connsiteX3" fmla="*/ 2354580 w 2354580"/>
              <a:gd name="connsiteY3" fmla="*/ 398782 h 1432560"/>
              <a:gd name="connsiteX4" fmla="*/ 2354580 w 2354580"/>
              <a:gd name="connsiteY4" fmla="*/ 1033778 h 1432560"/>
              <a:gd name="connsiteX5" fmla="*/ 1955798 w 2354580"/>
              <a:gd name="connsiteY5" fmla="*/ 1432560 h 1432560"/>
              <a:gd name="connsiteX6" fmla="*/ 398782 w 2354580"/>
              <a:gd name="connsiteY6" fmla="*/ 1432560 h 1432560"/>
              <a:gd name="connsiteX7" fmla="*/ 0 w 2354580"/>
              <a:gd name="connsiteY7" fmla="*/ 1033778 h 1432560"/>
              <a:gd name="connsiteX8" fmla="*/ 4763 w 2354580"/>
              <a:gd name="connsiteY8" fmla="*/ 5875 h 1432560"/>
              <a:gd name="connsiteX0" fmla="*/ 4763 w 2354580"/>
              <a:gd name="connsiteY0" fmla="*/ 0 h 1433829"/>
              <a:gd name="connsiteX1" fmla="*/ 398782 w 2354580"/>
              <a:gd name="connsiteY1" fmla="*/ 1269 h 1433829"/>
              <a:gd name="connsiteX2" fmla="*/ 1955798 w 2354580"/>
              <a:gd name="connsiteY2" fmla="*/ 1269 h 1433829"/>
              <a:gd name="connsiteX3" fmla="*/ 2354580 w 2354580"/>
              <a:gd name="connsiteY3" fmla="*/ 400051 h 1433829"/>
              <a:gd name="connsiteX4" fmla="*/ 2354580 w 2354580"/>
              <a:gd name="connsiteY4" fmla="*/ 1035047 h 1433829"/>
              <a:gd name="connsiteX5" fmla="*/ 1955798 w 2354580"/>
              <a:gd name="connsiteY5" fmla="*/ 1433829 h 1433829"/>
              <a:gd name="connsiteX6" fmla="*/ 398782 w 2354580"/>
              <a:gd name="connsiteY6" fmla="*/ 1433829 h 1433829"/>
              <a:gd name="connsiteX7" fmla="*/ 0 w 2354580"/>
              <a:gd name="connsiteY7" fmla="*/ 1035047 h 1433829"/>
              <a:gd name="connsiteX8" fmla="*/ 4763 w 2354580"/>
              <a:gd name="connsiteY8" fmla="*/ 0 h 1433829"/>
              <a:gd name="connsiteX0" fmla="*/ 4763 w 2354580"/>
              <a:gd name="connsiteY0" fmla="*/ 0 h 1433829"/>
              <a:gd name="connsiteX1" fmla="*/ 398782 w 2354580"/>
              <a:gd name="connsiteY1" fmla="*/ 1269 h 1433829"/>
              <a:gd name="connsiteX2" fmla="*/ 1955798 w 2354580"/>
              <a:gd name="connsiteY2" fmla="*/ 1269 h 1433829"/>
              <a:gd name="connsiteX3" fmla="*/ 2354580 w 2354580"/>
              <a:gd name="connsiteY3" fmla="*/ 400051 h 1433829"/>
              <a:gd name="connsiteX4" fmla="*/ 2354580 w 2354580"/>
              <a:gd name="connsiteY4" fmla="*/ 1035047 h 1433829"/>
              <a:gd name="connsiteX5" fmla="*/ 1955798 w 2354580"/>
              <a:gd name="connsiteY5" fmla="*/ 1433829 h 1433829"/>
              <a:gd name="connsiteX6" fmla="*/ 398782 w 2354580"/>
              <a:gd name="connsiteY6" fmla="*/ 1433829 h 1433829"/>
              <a:gd name="connsiteX7" fmla="*/ 0 w 2354580"/>
              <a:gd name="connsiteY7" fmla="*/ 1035047 h 1433829"/>
              <a:gd name="connsiteX8" fmla="*/ 4763 w 2354580"/>
              <a:gd name="connsiteY8" fmla="*/ 0 h 1433829"/>
              <a:gd name="connsiteX0" fmla="*/ 4763 w 2354580"/>
              <a:gd name="connsiteY0" fmla="*/ 0 h 1433829"/>
              <a:gd name="connsiteX1" fmla="*/ 398782 w 2354580"/>
              <a:gd name="connsiteY1" fmla="*/ 1269 h 1433829"/>
              <a:gd name="connsiteX2" fmla="*/ 1955798 w 2354580"/>
              <a:gd name="connsiteY2" fmla="*/ 1269 h 1433829"/>
              <a:gd name="connsiteX3" fmla="*/ 2354580 w 2354580"/>
              <a:gd name="connsiteY3" fmla="*/ 400051 h 1433829"/>
              <a:gd name="connsiteX4" fmla="*/ 2354580 w 2354580"/>
              <a:gd name="connsiteY4" fmla="*/ 1035047 h 1433829"/>
              <a:gd name="connsiteX5" fmla="*/ 1955798 w 2354580"/>
              <a:gd name="connsiteY5" fmla="*/ 1433829 h 1433829"/>
              <a:gd name="connsiteX6" fmla="*/ 398782 w 2354580"/>
              <a:gd name="connsiteY6" fmla="*/ 1433829 h 1433829"/>
              <a:gd name="connsiteX7" fmla="*/ 0 w 2354580"/>
              <a:gd name="connsiteY7" fmla="*/ 1035047 h 1433829"/>
              <a:gd name="connsiteX8" fmla="*/ 4763 w 2354580"/>
              <a:gd name="connsiteY8" fmla="*/ 0 h 1433829"/>
              <a:gd name="connsiteX0" fmla="*/ 4763 w 2432776"/>
              <a:gd name="connsiteY0" fmla="*/ 0 h 1433829"/>
              <a:gd name="connsiteX1" fmla="*/ 398782 w 2432776"/>
              <a:gd name="connsiteY1" fmla="*/ 1269 h 1433829"/>
              <a:gd name="connsiteX2" fmla="*/ 1955798 w 2432776"/>
              <a:gd name="connsiteY2" fmla="*/ 1269 h 1433829"/>
              <a:gd name="connsiteX3" fmla="*/ 2354580 w 2432776"/>
              <a:gd name="connsiteY3" fmla="*/ 400051 h 1433829"/>
              <a:gd name="connsiteX4" fmla="*/ 2354580 w 2432776"/>
              <a:gd name="connsiteY4" fmla="*/ 1035047 h 1433829"/>
              <a:gd name="connsiteX5" fmla="*/ 2327273 w 2432776"/>
              <a:gd name="connsiteY5" fmla="*/ 1433829 h 1433829"/>
              <a:gd name="connsiteX6" fmla="*/ 398782 w 2432776"/>
              <a:gd name="connsiteY6" fmla="*/ 1433829 h 1433829"/>
              <a:gd name="connsiteX7" fmla="*/ 0 w 2432776"/>
              <a:gd name="connsiteY7" fmla="*/ 1035047 h 1433829"/>
              <a:gd name="connsiteX8" fmla="*/ 4763 w 2432776"/>
              <a:gd name="connsiteY8" fmla="*/ 0 h 1433829"/>
              <a:gd name="connsiteX0" fmla="*/ 4763 w 2441222"/>
              <a:gd name="connsiteY0" fmla="*/ 0 h 1433829"/>
              <a:gd name="connsiteX1" fmla="*/ 398782 w 2441222"/>
              <a:gd name="connsiteY1" fmla="*/ 1269 h 1433829"/>
              <a:gd name="connsiteX2" fmla="*/ 1955798 w 2441222"/>
              <a:gd name="connsiteY2" fmla="*/ 1269 h 1433829"/>
              <a:gd name="connsiteX3" fmla="*/ 2354580 w 2441222"/>
              <a:gd name="connsiteY3" fmla="*/ 400051 h 1433829"/>
              <a:gd name="connsiteX4" fmla="*/ 2354580 w 2441222"/>
              <a:gd name="connsiteY4" fmla="*/ 1035047 h 1433829"/>
              <a:gd name="connsiteX5" fmla="*/ 2339179 w 2441222"/>
              <a:gd name="connsiteY5" fmla="*/ 1431447 h 1433829"/>
              <a:gd name="connsiteX6" fmla="*/ 398782 w 2441222"/>
              <a:gd name="connsiteY6" fmla="*/ 1433829 h 1433829"/>
              <a:gd name="connsiteX7" fmla="*/ 0 w 2441222"/>
              <a:gd name="connsiteY7" fmla="*/ 1035047 h 1433829"/>
              <a:gd name="connsiteX8" fmla="*/ 4763 w 2441222"/>
              <a:gd name="connsiteY8" fmla="*/ 0 h 1433829"/>
              <a:gd name="connsiteX0" fmla="*/ 4763 w 2449885"/>
              <a:gd name="connsiteY0" fmla="*/ 0 h 1433829"/>
              <a:gd name="connsiteX1" fmla="*/ 398782 w 2449885"/>
              <a:gd name="connsiteY1" fmla="*/ 1269 h 1433829"/>
              <a:gd name="connsiteX2" fmla="*/ 1955798 w 2449885"/>
              <a:gd name="connsiteY2" fmla="*/ 1269 h 1433829"/>
              <a:gd name="connsiteX3" fmla="*/ 2354580 w 2449885"/>
              <a:gd name="connsiteY3" fmla="*/ 400051 h 1433829"/>
              <a:gd name="connsiteX4" fmla="*/ 2354580 w 2449885"/>
              <a:gd name="connsiteY4" fmla="*/ 1035047 h 1433829"/>
              <a:gd name="connsiteX5" fmla="*/ 2351086 w 2449885"/>
              <a:gd name="connsiteY5" fmla="*/ 1433828 h 1433829"/>
              <a:gd name="connsiteX6" fmla="*/ 398782 w 2449885"/>
              <a:gd name="connsiteY6" fmla="*/ 1433829 h 1433829"/>
              <a:gd name="connsiteX7" fmla="*/ 0 w 2449885"/>
              <a:gd name="connsiteY7" fmla="*/ 1035047 h 1433829"/>
              <a:gd name="connsiteX8" fmla="*/ 4763 w 2449885"/>
              <a:gd name="connsiteY8" fmla="*/ 0 h 1433829"/>
              <a:gd name="connsiteX0" fmla="*/ 4763 w 2355967"/>
              <a:gd name="connsiteY0" fmla="*/ 0 h 1433829"/>
              <a:gd name="connsiteX1" fmla="*/ 398782 w 2355967"/>
              <a:gd name="connsiteY1" fmla="*/ 1269 h 1433829"/>
              <a:gd name="connsiteX2" fmla="*/ 1955798 w 2355967"/>
              <a:gd name="connsiteY2" fmla="*/ 1269 h 1433829"/>
              <a:gd name="connsiteX3" fmla="*/ 2354580 w 2355967"/>
              <a:gd name="connsiteY3" fmla="*/ 400051 h 1433829"/>
              <a:gd name="connsiteX4" fmla="*/ 2354580 w 2355967"/>
              <a:gd name="connsiteY4" fmla="*/ 1035047 h 1433829"/>
              <a:gd name="connsiteX5" fmla="*/ 2351086 w 2355967"/>
              <a:gd name="connsiteY5" fmla="*/ 1433828 h 1433829"/>
              <a:gd name="connsiteX6" fmla="*/ 398782 w 2355967"/>
              <a:gd name="connsiteY6" fmla="*/ 1433829 h 1433829"/>
              <a:gd name="connsiteX7" fmla="*/ 0 w 2355967"/>
              <a:gd name="connsiteY7" fmla="*/ 1035047 h 1433829"/>
              <a:gd name="connsiteX8" fmla="*/ 4763 w 2355967"/>
              <a:gd name="connsiteY8" fmla="*/ 0 h 1433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5967" h="1433829">
                <a:moveTo>
                  <a:pt x="4763" y="0"/>
                </a:moveTo>
                <a:cubicBezTo>
                  <a:pt x="30957" y="1215"/>
                  <a:pt x="178541" y="1269"/>
                  <a:pt x="398782" y="1269"/>
                </a:cubicBezTo>
                <a:lnTo>
                  <a:pt x="1955798" y="1269"/>
                </a:lnTo>
                <a:cubicBezTo>
                  <a:pt x="2176039" y="1269"/>
                  <a:pt x="2354580" y="179810"/>
                  <a:pt x="2354580" y="400051"/>
                </a:cubicBezTo>
                <a:lnTo>
                  <a:pt x="2354580" y="1035047"/>
                </a:lnTo>
                <a:cubicBezTo>
                  <a:pt x="2354580" y="1255288"/>
                  <a:pt x="2359396" y="1431446"/>
                  <a:pt x="2351086" y="1433828"/>
                </a:cubicBezTo>
                <a:lnTo>
                  <a:pt x="398782" y="1433829"/>
                </a:lnTo>
                <a:cubicBezTo>
                  <a:pt x="178541" y="1433829"/>
                  <a:pt x="0" y="1255288"/>
                  <a:pt x="0" y="1035047"/>
                </a:cubicBezTo>
                <a:cubicBezTo>
                  <a:pt x="1588" y="691619"/>
                  <a:pt x="3175" y="343428"/>
                  <a:pt x="4763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ctr"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Cost reduction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Liquidity generation strategy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Review of asset utilization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Review of structural organization</a:t>
            </a:r>
          </a:p>
        </p:txBody>
      </p:sp>
      <p:sp>
        <p:nvSpPr>
          <p:cNvPr id="19" name="Freeform 9">
            <a:extLst>
              <a:ext uri="{FF2B5EF4-FFF2-40B4-BE49-F238E27FC236}">
                <a16:creationId xmlns:a16="http://schemas.microsoft.com/office/drawing/2014/main" xmlns="" id="{3F2A3565-C048-40D6-9FC0-4054697EAE8A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775164" y="3568895"/>
            <a:ext cx="384623" cy="365760"/>
          </a:xfrm>
          <a:custGeom>
            <a:avLst/>
            <a:gdLst>
              <a:gd name="T0" fmla="*/ 3361 w 3383"/>
              <a:gd name="T1" fmla="*/ 2573 h 3220"/>
              <a:gd name="T2" fmla="*/ 2876 w 3383"/>
              <a:gd name="T3" fmla="*/ 2122 h 3220"/>
              <a:gd name="T4" fmla="*/ 1995 w 3383"/>
              <a:gd name="T5" fmla="*/ 1483 h 3220"/>
              <a:gd name="T6" fmla="*/ 1389 w 3383"/>
              <a:gd name="T7" fmla="*/ 581 h 3220"/>
              <a:gd name="T8" fmla="*/ 911 w 3383"/>
              <a:gd name="T9" fmla="*/ 34 h 3220"/>
              <a:gd name="T10" fmla="*/ 685 w 3383"/>
              <a:gd name="T11" fmla="*/ 20 h 3220"/>
              <a:gd name="T12" fmla="*/ 818 w 3383"/>
              <a:gd name="T13" fmla="*/ 261 h 3220"/>
              <a:gd name="T14" fmla="*/ 933 w 3383"/>
              <a:gd name="T15" fmla="*/ 605 h 3220"/>
              <a:gd name="T16" fmla="*/ 631 w 3383"/>
              <a:gd name="T17" fmla="*/ 847 h 3220"/>
              <a:gd name="T18" fmla="*/ 418 w 3383"/>
              <a:gd name="T19" fmla="*/ 661 h 3220"/>
              <a:gd name="T20" fmla="*/ 220 w 3383"/>
              <a:gd name="T21" fmla="*/ 485 h 3220"/>
              <a:gd name="T22" fmla="*/ 191 w 3383"/>
              <a:gd name="T23" fmla="*/ 755 h 3220"/>
              <a:gd name="T24" fmla="*/ 737 w 3383"/>
              <a:gd name="T25" fmla="*/ 1233 h 3220"/>
              <a:gd name="T26" fmla="*/ 1640 w 3383"/>
              <a:gd name="T27" fmla="*/ 1839 h 3220"/>
              <a:gd name="T28" fmla="*/ 2278 w 3383"/>
              <a:gd name="T29" fmla="*/ 2720 h 3220"/>
              <a:gd name="T30" fmla="*/ 2730 w 3383"/>
              <a:gd name="T31" fmla="*/ 3204 h 3220"/>
              <a:gd name="T32" fmla="*/ 2948 w 3383"/>
              <a:gd name="T33" fmla="*/ 3197 h 3220"/>
              <a:gd name="T34" fmla="*/ 2849 w 3383"/>
              <a:gd name="T35" fmla="*/ 2969 h 3220"/>
              <a:gd name="T36" fmla="*/ 2726 w 3383"/>
              <a:gd name="T37" fmla="*/ 2689 h 3220"/>
              <a:gd name="T38" fmla="*/ 2940 w 3383"/>
              <a:gd name="T39" fmla="*/ 2527 h 3220"/>
              <a:gd name="T40" fmla="*/ 3125 w 3383"/>
              <a:gd name="T41" fmla="*/ 2692 h 3220"/>
              <a:gd name="T42" fmla="*/ 3297 w 3383"/>
              <a:gd name="T43" fmla="*/ 2848 h 3220"/>
              <a:gd name="T44" fmla="*/ 3361 w 3383"/>
              <a:gd name="T45" fmla="*/ 2573 h 3220"/>
              <a:gd name="T46" fmla="*/ 1159 w 3383"/>
              <a:gd name="T47" fmla="*/ 2390 h 3220"/>
              <a:gd name="T48" fmla="*/ 1093 w 3383"/>
              <a:gd name="T49" fmla="*/ 2324 h 3220"/>
              <a:gd name="T50" fmla="*/ 529 w 3383"/>
              <a:gd name="T51" fmla="*/ 3021 h 3220"/>
              <a:gd name="T52" fmla="*/ 1159 w 3383"/>
              <a:gd name="T53" fmla="*/ 2390 h 3220"/>
              <a:gd name="T54" fmla="*/ 867 w 3383"/>
              <a:gd name="T55" fmla="*/ 2098 h 3220"/>
              <a:gd name="T56" fmla="*/ 169 w 3383"/>
              <a:gd name="T57" fmla="*/ 2662 h 3220"/>
              <a:gd name="T58" fmla="*/ 867 w 3383"/>
              <a:gd name="T59" fmla="*/ 2098 h 3220"/>
              <a:gd name="T60" fmla="*/ 1566 w 3383"/>
              <a:gd name="T61" fmla="*/ 1913 h 3220"/>
              <a:gd name="T62" fmla="*/ 1635 w 3383"/>
              <a:gd name="T63" fmla="*/ 1982 h 3220"/>
              <a:gd name="T64" fmla="*/ 1011 w 3383"/>
              <a:gd name="T65" fmla="*/ 2719 h 3220"/>
              <a:gd name="T66" fmla="*/ 546 w 3383"/>
              <a:gd name="T67" fmla="*/ 3157 h 3220"/>
              <a:gd name="T68" fmla="*/ 47 w 3383"/>
              <a:gd name="T69" fmla="*/ 2605 h 3220"/>
              <a:gd name="T70" fmla="*/ 1003 w 3383"/>
              <a:gd name="T71" fmla="*/ 1711 h 3220"/>
              <a:gd name="T72" fmla="*/ 1566 w 3383"/>
              <a:gd name="T73" fmla="*/ 1913 h 3220"/>
              <a:gd name="T74" fmla="*/ 1849 w 3383"/>
              <a:gd name="T75" fmla="*/ 1186 h 3220"/>
              <a:gd name="T76" fmla="*/ 2715 w 3383"/>
              <a:gd name="T77" fmla="*/ 319 h 3220"/>
              <a:gd name="T78" fmla="*/ 3046 w 3383"/>
              <a:gd name="T79" fmla="*/ 0 h 3220"/>
              <a:gd name="T80" fmla="*/ 2971 w 3383"/>
              <a:gd name="T81" fmla="*/ 514 h 3220"/>
              <a:gd name="T82" fmla="*/ 2004 w 3383"/>
              <a:gd name="T83" fmla="*/ 1344 h 3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383" h="3220">
                <a:moveTo>
                  <a:pt x="3361" y="2573"/>
                </a:moveTo>
                <a:lnTo>
                  <a:pt x="3361" y="2573"/>
                </a:lnTo>
                <a:cubicBezTo>
                  <a:pt x="3338" y="2480"/>
                  <a:pt x="3265" y="2350"/>
                  <a:pt x="3199" y="2283"/>
                </a:cubicBezTo>
                <a:cubicBezTo>
                  <a:pt x="3132" y="2217"/>
                  <a:pt x="2987" y="2144"/>
                  <a:pt x="2876" y="2122"/>
                </a:cubicBezTo>
                <a:cubicBezTo>
                  <a:pt x="2766" y="2100"/>
                  <a:pt x="2639" y="2064"/>
                  <a:pt x="2595" y="2043"/>
                </a:cubicBezTo>
                <a:cubicBezTo>
                  <a:pt x="2551" y="2021"/>
                  <a:pt x="2281" y="1769"/>
                  <a:pt x="1995" y="1483"/>
                </a:cubicBezTo>
                <a:cubicBezTo>
                  <a:pt x="1709" y="1197"/>
                  <a:pt x="1457" y="927"/>
                  <a:pt x="1436" y="883"/>
                </a:cubicBezTo>
                <a:cubicBezTo>
                  <a:pt x="1415" y="840"/>
                  <a:pt x="1393" y="704"/>
                  <a:pt x="1389" y="581"/>
                </a:cubicBezTo>
                <a:cubicBezTo>
                  <a:pt x="1384" y="458"/>
                  <a:pt x="1318" y="295"/>
                  <a:pt x="1243" y="219"/>
                </a:cubicBezTo>
                <a:cubicBezTo>
                  <a:pt x="1167" y="144"/>
                  <a:pt x="1018" y="60"/>
                  <a:pt x="911" y="34"/>
                </a:cubicBezTo>
                <a:cubicBezTo>
                  <a:pt x="845" y="18"/>
                  <a:pt x="781" y="10"/>
                  <a:pt x="738" y="10"/>
                </a:cubicBezTo>
                <a:cubicBezTo>
                  <a:pt x="711" y="10"/>
                  <a:pt x="692" y="13"/>
                  <a:pt x="685" y="20"/>
                </a:cubicBezTo>
                <a:cubicBezTo>
                  <a:pt x="667" y="38"/>
                  <a:pt x="648" y="57"/>
                  <a:pt x="642" y="63"/>
                </a:cubicBezTo>
                <a:cubicBezTo>
                  <a:pt x="636" y="69"/>
                  <a:pt x="715" y="158"/>
                  <a:pt x="818" y="261"/>
                </a:cubicBezTo>
                <a:cubicBezTo>
                  <a:pt x="920" y="364"/>
                  <a:pt x="1004" y="460"/>
                  <a:pt x="1004" y="475"/>
                </a:cubicBezTo>
                <a:cubicBezTo>
                  <a:pt x="1003" y="490"/>
                  <a:pt x="971" y="548"/>
                  <a:pt x="933" y="605"/>
                </a:cubicBezTo>
                <a:cubicBezTo>
                  <a:pt x="895" y="661"/>
                  <a:pt x="818" y="739"/>
                  <a:pt x="761" y="777"/>
                </a:cubicBezTo>
                <a:cubicBezTo>
                  <a:pt x="705" y="815"/>
                  <a:pt x="646" y="847"/>
                  <a:pt x="631" y="847"/>
                </a:cubicBezTo>
                <a:lnTo>
                  <a:pt x="631" y="847"/>
                </a:lnTo>
                <a:cubicBezTo>
                  <a:pt x="616" y="847"/>
                  <a:pt x="520" y="764"/>
                  <a:pt x="418" y="661"/>
                </a:cubicBezTo>
                <a:cubicBezTo>
                  <a:pt x="319" y="562"/>
                  <a:pt x="232" y="485"/>
                  <a:pt x="221" y="485"/>
                </a:cubicBezTo>
                <a:cubicBezTo>
                  <a:pt x="220" y="485"/>
                  <a:pt x="220" y="485"/>
                  <a:pt x="220" y="485"/>
                </a:cubicBezTo>
                <a:cubicBezTo>
                  <a:pt x="213" y="491"/>
                  <a:pt x="194" y="511"/>
                  <a:pt x="176" y="529"/>
                </a:cubicBezTo>
                <a:cubicBezTo>
                  <a:pt x="158" y="547"/>
                  <a:pt x="165" y="648"/>
                  <a:pt x="191" y="755"/>
                </a:cubicBezTo>
                <a:cubicBezTo>
                  <a:pt x="217" y="861"/>
                  <a:pt x="300" y="1010"/>
                  <a:pt x="376" y="1086"/>
                </a:cubicBezTo>
                <a:cubicBezTo>
                  <a:pt x="452" y="1162"/>
                  <a:pt x="614" y="1228"/>
                  <a:pt x="737" y="1233"/>
                </a:cubicBezTo>
                <a:cubicBezTo>
                  <a:pt x="860" y="1237"/>
                  <a:pt x="996" y="1258"/>
                  <a:pt x="1040" y="1280"/>
                </a:cubicBezTo>
                <a:cubicBezTo>
                  <a:pt x="1084" y="1301"/>
                  <a:pt x="1354" y="1553"/>
                  <a:pt x="1640" y="1839"/>
                </a:cubicBezTo>
                <a:cubicBezTo>
                  <a:pt x="1926" y="2125"/>
                  <a:pt x="2178" y="2395"/>
                  <a:pt x="2199" y="2439"/>
                </a:cubicBezTo>
                <a:cubicBezTo>
                  <a:pt x="2220" y="2483"/>
                  <a:pt x="2256" y="2609"/>
                  <a:pt x="2278" y="2720"/>
                </a:cubicBezTo>
                <a:cubicBezTo>
                  <a:pt x="2300" y="2831"/>
                  <a:pt x="2373" y="2976"/>
                  <a:pt x="2440" y="3042"/>
                </a:cubicBezTo>
                <a:cubicBezTo>
                  <a:pt x="2506" y="3109"/>
                  <a:pt x="2637" y="3182"/>
                  <a:pt x="2730" y="3204"/>
                </a:cubicBezTo>
                <a:cubicBezTo>
                  <a:pt x="2771" y="3214"/>
                  <a:pt x="2814" y="3220"/>
                  <a:pt x="2850" y="3220"/>
                </a:cubicBezTo>
                <a:cubicBezTo>
                  <a:pt x="2896" y="3220"/>
                  <a:pt x="2933" y="3212"/>
                  <a:pt x="2948" y="3197"/>
                </a:cubicBezTo>
                <a:cubicBezTo>
                  <a:pt x="2975" y="3170"/>
                  <a:pt x="3000" y="3144"/>
                  <a:pt x="3005" y="3140"/>
                </a:cubicBezTo>
                <a:cubicBezTo>
                  <a:pt x="3009" y="3136"/>
                  <a:pt x="2939" y="3059"/>
                  <a:pt x="2849" y="2969"/>
                </a:cubicBezTo>
                <a:cubicBezTo>
                  <a:pt x="2758" y="2879"/>
                  <a:pt x="2684" y="2796"/>
                  <a:pt x="2683" y="2784"/>
                </a:cubicBezTo>
                <a:cubicBezTo>
                  <a:pt x="2682" y="2773"/>
                  <a:pt x="2701" y="2730"/>
                  <a:pt x="2726" y="2689"/>
                </a:cubicBezTo>
                <a:cubicBezTo>
                  <a:pt x="2751" y="2648"/>
                  <a:pt x="2804" y="2595"/>
                  <a:pt x="2845" y="2570"/>
                </a:cubicBezTo>
                <a:cubicBezTo>
                  <a:pt x="2885" y="2546"/>
                  <a:pt x="2927" y="2527"/>
                  <a:pt x="2940" y="2527"/>
                </a:cubicBezTo>
                <a:cubicBezTo>
                  <a:pt x="2940" y="2527"/>
                  <a:pt x="2940" y="2527"/>
                  <a:pt x="2940" y="2527"/>
                </a:cubicBezTo>
                <a:cubicBezTo>
                  <a:pt x="2952" y="2528"/>
                  <a:pt x="3035" y="2602"/>
                  <a:pt x="3125" y="2692"/>
                </a:cubicBezTo>
                <a:cubicBezTo>
                  <a:pt x="3213" y="2780"/>
                  <a:pt x="3288" y="2848"/>
                  <a:pt x="3296" y="2848"/>
                </a:cubicBezTo>
                <a:cubicBezTo>
                  <a:pt x="3296" y="2848"/>
                  <a:pt x="3297" y="2848"/>
                  <a:pt x="3297" y="2848"/>
                </a:cubicBezTo>
                <a:cubicBezTo>
                  <a:pt x="3301" y="2844"/>
                  <a:pt x="3326" y="2819"/>
                  <a:pt x="3353" y="2792"/>
                </a:cubicBezTo>
                <a:cubicBezTo>
                  <a:pt x="3380" y="2765"/>
                  <a:pt x="3383" y="2667"/>
                  <a:pt x="3361" y="2573"/>
                </a:cubicBezTo>
                <a:lnTo>
                  <a:pt x="3361" y="2573"/>
                </a:lnTo>
                <a:close/>
                <a:moveTo>
                  <a:pt x="1159" y="2390"/>
                </a:moveTo>
                <a:lnTo>
                  <a:pt x="1159" y="2390"/>
                </a:lnTo>
                <a:lnTo>
                  <a:pt x="1093" y="2324"/>
                </a:lnTo>
                <a:lnTo>
                  <a:pt x="443" y="2973"/>
                </a:lnTo>
                <a:lnTo>
                  <a:pt x="529" y="3021"/>
                </a:lnTo>
                <a:lnTo>
                  <a:pt x="1159" y="2390"/>
                </a:lnTo>
                <a:lnTo>
                  <a:pt x="1159" y="2390"/>
                </a:lnTo>
                <a:close/>
                <a:moveTo>
                  <a:pt x="867" y="2098"/>
                </a:moveTo>
                <a:lnTo>
                  <a:pt x="867" y="2098"/>
                </a:lnTo>
                <a:lnTo>
                  <a:pt x="800" y="2031"/>
                </a:lnTo>
                <a:lnTo>
                  <a:pt x="169" y="2662"/>
                </a:lnTo>
                <a:lnTo>
                  <a:pt x="218" y="2747"/>
                </a:lnTo>
                <a:lnTo>
                  <a:pt x="867" y="2098"/>
                </a:lnTo>
                <a:lnTo>
                  <a:pt x="867" y="2098"/>
                </a:lnTo>
                <a:close/>
                <a:moveTo>
                  <a:pt x="1566" y="1913"/>
                </a:moveTo>
                <a:lnTo>
                  <a:pt x="1566" y="1913"/>
                </a:lnTo>
                <a:cubicBezTo>
                  <a:pt x="1590" y="1937"/>
                  <a:pt x="1613" y="1959"/>
                  <a:pt x="1635" y="1982"/>
                </a:cubicBezTo>
                <a:cubicBezTo>
                  <a:pt x="1584" y="2045"/>
                  <a:pt x="1525" y="2122"/>
                  <a:pt x="1480" y="2188"/>
                </a:cubicBezTo>
                <a:cubicBezTo>
                  <a:pt x="1408" y="2294"/>
                  <a:pt x="1197" y="2533"/>
                  <a:pt x="1011" y="2719"/>
                </a:cubicBezTo>
                <a:cubicBezTo>
                  <a:pt x="825" y="2904"/>
                  <a:pt x="634" y="3095"/>
                  <a:pt x="586" y="3143"/>
                </a:cubicBezTo>
                <a:cubicBezTo>
                  <a:pt x="577" y="3153"/>
                  <a:pt x="563" y="3157"/>
                  <a:pt x="546" y="3157"/>
                </a:cubicBezTo>
                <a:cubicBezTo>
                  <a:pt x="476" y="3157"/>
                  <a:pt x="349" y="3081"/>
                  <a:pt x="229" y="2962"/>
                </a:cubicBezTo>
                <a:cubicBezTo>
                  <a:pt x="81" y="2813"/>
                  <a:pt x="0" y="2653"/>
                  <a:pt x="47" y="2605"/>
                </a:cubicBezTo>
                <a:cubicBezTo>
                  <a:pt x="95" y="2557"/>
                  <a:pt x="287" y="2365"/>
                  <a:pt x="472" y="2180"/>
                </a:cubicBezTo>
                <a:cubicBezTo>
                  <a:pt x="658" y="1994"/>
                  <a:pt x="896" y="1783"/>
                  <a:pt x="1003" y="1711"/>
                </a:cubicBezTo>
                <a:cubicBezTo>
                  <a:pt x="1067" y="1667"/>
                  <a:pt x="1142" y="1610"/>
                  <a:pt x="1203" y="1560"/>
                </a:cubicBezTo>
                <a:cubicBezTo>
                  <a:pt x="1300" y="1651"/>
                  <a:pt x="1424" y="1770"/>
                  <a:pt x="1566" y="1913"/>
                </a:cubicBezTo>
                <a:lnTo>
                  <a:pt x="1566" y="1913"/>
                </a:lnTo>
                <a:close/>
                <a:moveTo>
                  <a:pt x="1849" y="1186"/>
                </a:moveTo>
                <a:lnTo>
                  <a:pt x="1849" y="1186"/>
                </a:lnTo>
                <a:lnTo>
                  <a:pt x="2715" y="319"/>
                </a:lnTo>
                <a:lnTo>
                  <a:pt x="2676" y="220"/>
                </a:lnTo>
                <a:lnTo>
                  <a:pt x="3046" y="0"/>
                </a:lnTo>
                <a:lnTo>
                  <a:pt x="3191" y="145"/>
                </a:lnTo>
                <a:lnTo>
                  <a:pt x="2971" y="514"/>
                </a:lnTo>
                <a:lnTo>
                  <a:pt x="2872" y="475"/>
                </a:lnTo>
                <a:lnTo>
                  <a:pt x="2004" y="1344"/>
                </a:lnTo>
                <a:cubicBezTo>
                  <a:pt x="1948" y="1288"/>
                  <a:pt x="1896" y="1235"/>
                  <a:pt x="1849" y="1186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" name="Freeform 31">
            <a:extLst>
              <a:ext uri="{FF2B5EF4-FFF2-40B4-BE49-F238E27FC236}">
                <a16:creationId xmlns:a16="http://schemas.microsoft.com/office/drawing/2014/main" xmlns="" id="{C1BF41B2-DE4B-4CE9-B039-B934FB7C3A2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711197" y="3525985"/>
            <a:ext cx="624070" cy="365120"/>
          </a:xfrm>
          <a:custGeom>
            <a:avLst/>
            <a:gdLst>
              <a:gd name="T0" fmla="*/ 5743 w 5783"/>
              <a:gd name="T1" fmla="*/ 3160 h 3385"/>
              <a:gd name="T2" fmla="*/ 5671 w 5783"/>
              <a:gd name="T3" fmla="*/ 3369 h 3385"/>
              <a:gd name="T4" fmla="*/ 3949 w 5783"/>
              <a:gd name="T5" fmla="*/ 3327 h 3385"/>
              <a:gd name="T6" fmla="*/ 3974 w 5783"/>
              <a:gd name="T7" fmla="*/ 3106 h 3385"/>
              <a:gd name="T8" fmla="*/ 5631 w 5783"/>
              <a:gd name="T9" fmla="*/ 2637 h 3385"/>
              <a:gd name="T10" fmla="*/ 5702 w 5783"/>
              <a:gd name="T11" fmla="*/ 2848 h 3385"/>
              <a:gd name="T12" fmla="*/ 3995 w 5783"/>
              <a:gd name="T13" fmla="*/ 2930 h 3385"/>
              <a:gd name="T14" fmla="*/ 3879 w 5783"/>
              <a:gd name="T15" fmla="*/ 2742 h 3385"/>
              <a:gd name="T16" fmla="*/ 4097 w 5783"/>
              <a:gd name="T17" fmla="*/ 2172 h 3385"/>
              <a:gd name="T18" fmla="*/ 5780 w 5783"/>
              <a:gd name="T19" fmla="*/ 2293 h 3385"/>
              <a:gd name="T20" fmla="*/ 5666 w 5783"/>
              <a:gd name="T21" fmla="*/ 2483 h 3385"/>
              <a:gd name="T22" fmla="*/ 3958 w 5783"/>
              <a:gd name="T23" fmla="*/ 2398 h 3385"/>
              <a:gd name="T24" fmla="*/ 4028 w 5783"/>
              <a:gd name="T25" fmla="*/ 2188 h 3385"/>
              <a:gd name="T26" fmla="*/ 4330 w 5783"/>
              <a:gd name="T27" fmla="*/ 1434 h 3385"/>
              <a:gd name="T28" fmla="*/ 4416 w 5783"/>
              <a:gd name="T29" fmla="*/ 1766 h 3385"/>
              <a:gd name="T30" fmla="*/ 4140 w 5783"/>
              <a:gd name="T31" fmla="*/ 1961 h 3385"/>
              <a:gd name="T32" fmla="*/ 3867 w 5783"/>
              <a:gd name="T33" fmla="*/ 1766 h 3385"/>
              <a:gd name="T34" fmla="*/ 3953 w 5783"/>
              <a:gd name="T35" fmla="*/ 1434 h 3385"/>
              <a:gd name="T36" fmla="*/ 1099 w 5783"/>
              <a:gd name="T37" fmla="*/ 1384 h 3385"/>
              <a:gd name="T38" fmla="*/ 1290 w 5783"/>
              <a:gd name="T39" fmla="*/ 1663 h 3385"/>
              <a:gd name="T40" fmla="*/ 1099 w 5783"/>
              <a:gd name="T41" fmla="*/ 1942 h 3385"/>
              <a:gd name="T42" fmla="*/ 772 w 5783"/>
              <a:gd name="T43" fmla="*/ 1854 h 3385"/>
              <a:gd name="T44" fmla="*/ 744 w 5783"/>
              <a:gd name="T45" fmla="*/ 1512 h 3385"/>
              <a:gd name="T46" fmla="*/ 2464 w 5783"/>
              <a:gd name="T47" fmla="*/ 1001 h 3385"/>
              <a:gd name="T48" fmla="*/ 2185 w 5783"/>
              <a:gd name="T49" fmla="*/ 1319 h 3385"/>
              <a:gd name="T50" fmla="*/ 2210 w 5783"/>
              <a:gd name="T51" fmla="*/ 1617 h 3385"/>
              <a:gd name="T52" fmla="*/ 2531 w 5783"/>
              <a:gd name="T53" fmla="*/ 1775 h 3385"/>
              <a:gd name="T54" fmla="*/ 2661 w 5783"/>
              <a:gd name="T55" fmla="*/ 1898 h 3385"/>
              <a:gd name="T56" fmla="*/ 2438 w 5783"/>
              <a:gd name="T57" fmla="*/ 1949 h 3385"/>
              <a:gd name="T58" fmla="*/ 2243 w 5783"/>
              <a:gd name="T59" fmla="*/ 2142 h 3385"/>
              <a:gd name="T60" fmla="*/ 2726 w 5783"/>
              <a:gd name="T61" fmla="*/ 2145 h 3385"/>
              <a:gd name="T62" fmla="*/ 2986 w 5783"/>
              <a:gd name="T63" fmla="*/ 1900 h 3385"/>
              <a:gd name="T64" fmla="*/ 2863 w 5783"/>
              <a:gd name="T65" fmla="*/ 1619 h 3385"/>
              <a:gd name="T66" fmla="*/ 2508 w 5783"/>
              <a:gd name="T67" fmla="*/ 1471 h 3385"/>
              <a:gd name="T68" fmla="*/ 2512 w 5783"/>
              <a:gd name="T69" fmla="*/ 1369 h 3385"/>
              <a:gd name="T70" fmla="*/ 2817 w 5783"/>
              <a:gd name="T71" fmla="*/ 1385 h 3385"/>
              <a:gd name="T72" fmla="*/ 2775 w 5783"/>
              <a:gd name="T73" fmla="*/ 1148 h 3385"/>
              <a:gd name="T74" fmla="*/ 2764 w 5783"/>
              <a:gd name="T75" fmla="*/ 578 h 3385"/>
              <a:gd name="T76" fmla="*/ 3314 w 5783"/>
              <a:gd name="T77" fmla="*/ 959 h 3385"/>
              <a:gd name="T78" fmla="*/ 3533 w 5783"/>
              <a:gd name="T79" fmla="*/ 1663 h 3385"/>
              <a:gd name="T80" fmla="*/ 3314 w 5783"/>
              <a:gd name="T81" fmla="*/ 2367 h 3385"/>
              <a:gd name="T82" fmla="*/ 2764 w 5783"/>
              <a:gd name="T83" fmla="*/ 2748 h 3385"/>
              <a:gd name="T84" fmla="*/ 2110 w 5783"/>
              <a:gd name="T85" fmla="*/ 2635 h 3385"/>
              <a:gd name="T86" fmla="*/ 1680 w 5783"/>
              <a:gd name="T87" fmla="*/ 2093 h 3385"/>
              <a:gd name="T88" fmla="*/ 1648 w 5783"/>
              <a:gd name="T89" fmla="*/ 1334 h 3385"/>
              <a:gd name="T90" fmla="*/ 2029 w 5783"/>
              <a:gd name="T91" fmla="*/ 744 h 3385"/>
              <a:gd name="T92" fmla="*/ 176 w 5783"/>
              <a:gd name="T93" fmla="*/ 0 h 3385"/>
              <a:gd name="T94" fmla="*/ 5134 w 5783"/>
              <a:gd name="T95" fmla="*/ 139 h 3385"/>
              <a:gd name="T96" fmla="*/ 4613 w 5783"/>
              <a:gd name="T97" fmla="*/ 748 h 3385"/>
              <a:gd name="T98" fmla="*/ 4326 w 5783"/>
              <a:gd name="T99" fmla="*/ 321 h 3385"/>
              <a:gd name="T100" fmla="*/ 583 w 5783"/>
              <a:gd name="T101" fmla="*/ 702 h 3385"/>
              <a:gd name="T102" fmla="*/ 456 w 5783"/>
              <a:gd name="T103" fmla="*/ 2590 h 3385"/>
              <a:gd name="T104" fmla="*/ 785 w 5783"/>
              <a:gd name="T105" fmla="*/ 2965 h 3385"/>
              <a:gd name="T106" fmla="*/ 3726 w 5783"/>
              <a:gd name="T107" fmla="*/ 3274 h 3385"/>
              <a:gd name="T108" fmla="*/ 39 w 5783"/>
              <a:gd name="T109" fmla="*/ 3294 h 3385"/>
              <a:gd name="T110" fmla="*/ 39 w 5783"/>
              <a:gd name="T111" fmla="*/ 67 h 3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5783" h="3385">
                <a:moveTo>
                  <a:pt x="4070" y="3072"/>
                </a:moveTo>
                <a:lnTo>
                  <a:pt x="5604" y="3072"/>
                </a:lnTo>
                <a:lnTo>
                  <a:pt x="5639" y="3076"/>
                </a:lnTo>
                <a:lnTo>
                  <a:pt x="5671" y="3088"/>
                </a:lnTo>
                <a:lnTo>
                  <a:pt x="5701" y="3106"/>
                </a:lnTo>
                <a:lnTo>
                  <a:pt x="5724" y="3130"/>
                </a:lnTo>
                <a:lnTo>
                  <a:pt x="5743" y="3160"/>
                </a:lnTo>
                <a:lnTo>
                  <a:pt x="5753" y="3194"/>
                </a:lnTo>
                <a:lnTo>
                  <a:pt x="5759" y="3229"/>
                </a:lnTo>
                <a:lnTo>
                  <a:pt x="5753" y="3266"/>
                </a:lnTo>
                <a:lnTo>
                  <a:pt x="5743" y="3297"/>
                </a:lnTo>
                <a:lnTo>
                  <a:pt x="5724" y="3327"/>
                </a:lnTo>
                <a:lnTo>
                  <a:pt x="5701" y="3352"/>
                </a:lnTo>
                <a:lnTo>
                  <a:pt x="5671" y="3369"/>
                </a:lnTo>
                <a:lnTo>
                  <a:pt x="5639" y="3381"/>
                </a:lnTo>
                <a:lnTo>
                  <a:pt x="5604" y="3385"/>
                </a:lnTo>
                <a:lnTo>
                  <a:pt x="4070" y="3385"/>
                </a:lnTo>
                <a:lnTo>
                  <a:pt x="4035" y="3381"/>
                </a:lnTo>
                <a:lnTo>
                  <a:pt x="4002" y="3369"/>
                </a:lnTo>
                <a:lnTo>
                  <a:pt x="3974" y="3352"/>
                </a:lnTo>
                <a:lnTo>
                  <a:pt x="3949" y="3327"/>
                </a:lnTo>
                <a:lnTo>
                  <a:pt x="3932" y="3297"/>
                </a:lnTo>
                <a:lnTo>
                  <a:pt x="3919" y="3266"/>
                </a:lnTo>
                <a:lnTo>
                  <a:pt x="3916" y="3229"/>
                </a:lnTo>
                <a:lnTo>
                  <a:pt x="3919" y="3194"/>
                </a:lnTo>
                <a:lnTo>
                  <a:pt x="3932" y="3160"/>
                </a:lnTo>
                <a:lnTo>
                  <a:pt x="3949" y="3130"/>
                </a:lnTo>
                <a:lnTo>
                  <a:pt x="3974" y="3106"/>
                </a:lnTo>
                <a:lnTo>
                  <a:pt x="4002" y="3088"/>
                </a:lnTo>
                <a:lnTo>
                  <a:pt x="4035" y="3076"/>
                </a:lnTo>
                <a:lnTo>
                  <a:pt x="4070" y="3072"/>
                </a:lnTo>
                <a:close/>
                <a:moveTo>
                  <a:pt x="4030" y="2621"/>
                </a:moveTo>
                <a:lnTo>
                  <a:pt x="5562" y="2621"/>
                </a:lnTo>
                <a:lnTo>
                  <a:pt x="5599" y="2625"/>
                </a:lnTo>
                <a:lnTo>
                  <a:pt x="5631" y="2637"/>
                </a:lnTo>
                <a:lnTo>
                  <a:pt x="5660" y="2656"/>
                </a:lnTo>
                <a:lnTo>
                  <a:pt x="5683" y="2679"/>
                </a:lnTo>
                <a:lnTo>
                  <a:pt x="5702" y="2709"/>
                </a:lnTo>
                <a:lnTo>
                  <a:pt x="5713" y="2742"/>
                </a:lnTo>
                <a:lnTo>
                  <a:pt x="5718" y="2778"/>
                </a:lnTo>
                <a:lnTo>
                  <a:pt x="5713" y="2814"/>
                </a:lnTo>
                <a:lnTo>
                  <a:pt x="5702" y="2848"/>
                </a:lnTo>
                <a:lnTo>
                  <a:pt x="5683" y="2876"/>
                </a:lnTo>
                <a:lnTo>
                  <a:pt x="5660" y="2900"/>
                </a:lnTo>
                <a:lnTo>
                  <a:pt x="5631" y="2920"/>
                </a:lnTo>
                <a:lnTo>
                  <a:pt x="5599" y="2930"/>
                </a:lnTo>
                <a:lnTo>
                  <a:pt x="5562" y="2936"/>
                </a:lnTo>
                <a:lnTo>
                  <a:pt x="4030" y="2936"/>
                </a:lnTo>
                <a:lnTo>
                  <a:pt x="3995" y="2930"/>
                </a:lnTo>
                <a:lnTo>
                  <a:pt x="3961" y="2920"/>
                </a:lnTo>
                <a:lnTo>
                  <a:pt x="3933" y="2900"/>
                </a:lnTo>
                <a:lnTo>
                  <a:pt x="3909" y="2876"/>
                </a:lnTo>
                <a:lnTo>
                  <a:pt x="3891" y="2848"/>
                </a:lnTo>
                <a:lnTo>
                  <a:pt x="3879" y="2814"/>
                </a:lnTo>
                <a:lnTo>
                  <a:pt x="3875" y="2778"/>
                </a:lnTo>
                <a:lnTo>
                  <a:pt x="3879" y="2742"/>
                </a:lnTo>
                <a:lnTo>
                  <a:pt x="3891" y="2709"/>
                </a:lnTo>
                <a:lnTo>
                  <a:pt x="3909" y="2679"/>
                </a:lnTo>
                <a:lnTo>
                  <a:pt x="3933" y="2656"/>
                </a:lnTo>
                <a:lnTo>
                  <a:pt x="3961" y="2637"/>
                </a:lnTo>
                <a:lnTo>
                  <a:pt x="3995" y="2625"/>
                </a:lnTo>
                <a:lnTo>
                  <a:pt x="4030" y="2621"/>
                </a:lnTo>
                <a:close/>
                <a:moveTo>
                  <a:pt x="4097" y="2172"/>
                </a:moveTo>
                <a:lnTo>
                  <a:pt x="5629" y="2172"/>
                </a:lnTo>
                <a:lnTo>
                  <a:pt x="5666" y="2177"/>
                </a:lnTo>
                <a:lnTo>
                  <a:pt x="5697" y="2188"/>
                </a:lnTo>
                <a:lnTo>
                  <a:pt x="5725" y="2207"/>
                </a:lnTo>
                <a:lnTo>
                  <a:pt x="5750" y="2232"/>
                </a:lnTo>
                <a:lnTo>
                  <a:pt x="5767" y="2260"/>
                </a:lnTo>
                <a:lnTo>
                  <a:pt x="5780" y="2293"/>
                </a:lnTo>
                <a:lnTo>
                  <a:pt x="5783" y="2328"/>
                </a:lnTo>
                <a:lnTo>
                  <a:pt x="5780" y="2365"/>
                </a:lnTo>
                <a:lnTo>
                  <a:pt x="5767" y="2398"/>
                </a:lnTo>
                <a:lnTo>
                  <a:pt x="5750" y="2428"/>
                </a:lnTo>
                <a:lnTo>
                  <a:pt x="5725" y="2451"/>
                </a:lnTo>
                <a:lnTo>
                  <a:pt x="5697" y="2470"/>
                </a:lnTo>
                <a:lnTo>
                  <a:pt x="5666" y="2483"/>
                </a:lnTo>
                <a:lnTo>
                  <a:pt x="5629" y="2486"/>
                </a:lnTo>
                <a:lnTo>
                  <a:pt x="4097" y="2486"/>
                </a:lnTo>
                <a:lnTo>
                  <a:pt x="4061" y="2483"/>
                </a:lnTo>
                <a:lnTo>
                  <a:pt x="4028" y="2470"/>
                </a:lnTo>
                <a:lnTo>
                  <a:pt x="4000" y="2451"/>
                </a:lnTo>
                <a:lnTo>
                  <a:pt x="3975" y="2428"/>
                </a:lnTo>
                <a:lnTo>
                  <a:pt x="3958" y="2398"/>
                </a:lnTo>
                <a:lnTo>
                  <a:pt x="3946" y="2365"/>
                </a:lnTo>
                <a:lnTo>
                  <a:pt x="3942" y="2328"/>
                </a:lnTo>
                <a:lnTo>
                  <a:pt x="3946" y="2293"/>
                </a:lnTo>
                <a:lnTo>
                  <a:pt x="3958" y="2260"/>
                </a:lnTo>
                <a:lnTo>
                  <a:pt x="3975" y="2232"/>
                </a:lnTo>
                <a:lnTo>
                  <a:pt x="4000" y="2207"/>
                </a:lnTo>
                <a:lnTo>
                  <a:pt x="4028" y="2188"/>
                </a:lnTo>
                <a:lnTo>
                  <a:pt x="4061" y="2177"/>
                </a:lnTo>
                <a:lnTo>
                  <a:pt x="4097" y="2172"/>
                </a:lnTo>
                <a:close/>
                <a:moveTo>
                  <a:pt x="4140" y="1364"/>
                </a:moveTo>
                <a:lnTo>
                  <a:pt x="4193" y="1369"/>
                </a:lnTo>
                <a:lnTo>
                  <a:pt x="4244" y="1384"/>
                </a:lnTo>
                <a:lnTo>
                  <a:pt x="4290" y="1406"/>
                </a:lnTo>
                <a:lnTo>
                  <a:pt x="4330" y="1434"/>
                </a:lnTo>
                <a:lnTo>
                  <a:pt x="4365" y="1471"/>
                </a:lnTo>
                <a:lnTo>
                  <a:pt x="4395" y="1512"/>
                </a:lnTo>
                <a:lnTo>
                  <a:pt x="4416" y="1559"/>
                </a:lnTo>
                <a:lnTo>
                  <a:pt x="4430" y="1610"/>
                </a:lnTo>
                <a:lnTo>
                  <a:pt x="4435" y="1663"/>
                </a:lnTo>
                <a:lnTo>
                  <a:pt x="4430" y="1717"/>
                </a:lnTo>
                <a:lnTo>
                  <a:pt x="4416" y="1766"/>
                </a:lnTo>
                <a:lnTo>
                  <a:pt x="4395" y="1814"/>
                </a:lnTo>
                <a:lnTo>
                  <a:pt x="4365" y="1854"/>
                </a:lnTo>
                <a:lnTo>
                  <a:pt x="4330" y="1891"/>
                </a:lnTo>
                <a:lnTo>
                  <a:pt x="4290" y="1921"/>
                </a:lnTo>
                <a:lnTo>
                  <a:pt x="4244" y="1942"/>
                </a:lnTo>
                <a:lnTo>
                  <a:pt x="4193" y="1956"/>
                </a:lnTo>
                <a:lnTo>
                  <a:pt x="4140" y="1961"/>
                </a:lnTo>
                <a:lnTo>
                  <a:pt x="4088" y="1956"/>
                </a:lnTo>
                <a:lnTo>
                  <a:pt x="4039" y="1942"/>
                </a:lnTo>
                <a:lnTo>
                  <a:pt x="3993" y="1921"/>
                </a:lnTo>
                <a:lnTo>
                  <a:pt x="3953" y="1891"/>
                </a:lnTo>
                <a:lnTo>
                  <a:pt x="3917" y="1854"/>
                </a:lnTo>
                <a:lnTo>
                  <a:pt x="3888" y="1814"/>
                </a:lnTo>
                <a:lnTo>
                  <a:pt x="3867" y="1766"/>
                </a:lnTo>
                <a:lnTo>
                  <a:pt x="3853" y="1717"/>
                </a:lnTo>
                <a:lnTo>
                  <a:pt x="3847" y="1663"/>
                </a:lnTo>
                <a:lnTo>
                  <a:pt x="3853" y="1610"/>
                </a:lnTo>
                <a:lnTo>
                  <a:pt x="3867" y="1559"/>
                </a:lnTo>
                <a:lnTo>
                  <a:pt x="3888" y="1512"/>
                </a:lnTo>
                <a:lnTo>
                  <a:pt x="3917" y="1471"/>
                </a:lnTo>
                <a:lnTo>
                  <a:pt x="3953" y="1434"/>
                </a:lnTo>
                <a:lnTo>
                  <a:pt x="3993" y="1406"/>
                </a:lnTo>
                <a:lnTo>
                  <a:pt x="4039" y="1384"/>
                </a:lnTo>
                <a:lnTo>
                  <a:pt x="4088" y="1369"/>
                </a:lnTo>
                <a:lnTo>
                  <a:pt x="4140" y="1364"/>
                </a:lnTo>
                <a:close/>
                <a:moveTo>
                  <a:pt x="997" y="1364"/>
                </a:moveTo>
                <a:lnTo>
                  <a:pt x="1050" y="1369"/>
                </a:lnTo>
                <a:lnTo>
                  <a:pt x="1099" y="1384"/>
                </a:lnTo>
                <a:lnTo>
                  <a:pt x="1144" y="1406"/>
                </a:lnTo>
                <a:lnTo>
                  <a:pt x="1185" y="1434"/>
                </a:lnTo>
                <a:lnTo>
                  <a:pt x="1222" y="1471"/>
                </a:lnTo>
                <a:lnTo>
                  <a:pt x="1250" y="1512"/>
                </a:lnTo>
                <a:lnTo>
                  <a:pt x="1272" y="1559"/>
                </a:lnTo>
                <a:lnTo>
                  <a:pt x="1285" y="1610"/>
                </a:lnTo>
                <a:lnTo>
                  <a:pt x="1290" y="1663"/>
                </a:lnTo>
                <a:lnTo>
                  <a:pt x="1285" y="1717"/>
                </a:lnTo>
                <a:lnTo>
                  <a:pt x="1272" y="1766"/>
                </a:lnTo>
                <a:lnTo>
                  <a:pt x="1250" y="1814"/>
                </a:lnTo>
                <a:lnTo>
                  <a:pt x="1222" y="1854"/>
                </a:lnTo>
                <a:lnTo>
                  <a:pt x="1186" y="1891"/>
                </a:lnTo>
                <a:lnTo>
                  <a:pt x="1144" y="1921"/>
                </a:lnTo>
                <a:lnTo>
                  <a:pt x="1099" y="1942"/>
                </a:lnTo>
                <a:lnTo>
                  <a:pt x="1050" y="1956"/>
                </a:lnTo>
                <a:lnTo>
                  <a:pt x="997" y="1961"/>
                </a:lnTo>
                <a:lnTo>
                  <a:pt x="944" y="1956"/>
                </a:lnTo>
                <a:lnTo>
                  <a:pt x="895" y="1942"/>
                </a:lnTo>
                <a:lnTo>
                  <a:pt x="849" y="1921"/>
                </a:lnTo>
                <a:lnTo>
                  <a:pt x="807" y="1891"/>
                </a:lnTo>
                <a:lnTo>
                  <a:pt x="772" y="1854"/>
                </a:lnTo>
                <a:lnTo>
                  <a:pt x="744" y="1814"/>
                </a:lnTo>
                <a:lnTo>
                  <a:pt x="721" y="1766"/>
                </a:lnTo>
                <a:lnTo>
                  <a:pt x="709" y="1717"/>
                </a:lnTo>
                <a:lnTo>
                  <a:pt x="704" y="1663"/>
                </a:lnTo>
                <a:lnTo>
                  <a:pt x="709" y="1610"/>
                </a:lnTo>
                <a:lnTo>
                  <a:pt x="721" y="1559"/>
                </a:lnTo>
                <a:lnTo>
                  <a:pt x="744" y="1512"/>
                </a:lnTo>
                <a:lnTo>
                  <a:pt x="772" y="1471"/>
                </a:lnTo>
                <a:lnTo>
                  <a:pt x="807" y="1434"/>
                </a:lnTo>
                <a:lnTo>
                  <a:pt x="849" y="1406"/>
                </a:lnTo>
                <a:lnTo>
                  <a:pt x="895" y="1384"/>
                </a:lnTo>
                <a:lnTo>
                  <a:pt x="944" y="1369"/>
                </a:lnTo>
                <a:lnTo>
                  <a:pt x="997" y="1364"/>
                </a:lnTo>
                <a:close/>
                <a:moveTo>
                  <a:pt x="2464" y="1001"/>
                </a:moveTo>
                <a:lnTo>
                  <a:pt x="2464" y="1154"/>
                </a:lnTo>
                <a:lnTo>
                  <a:pt x="2399" y="1168"/>
                </a:lnTo>
                <a:lnTo>
                  <a:pt x="2341" y="1189"/>
                </a:lnTo>
                <a:lnTo>
                  <a:pt x="2292" y="1215"/>
                </a:lnTo>
                <a:lnTo>
                  <a:pt x="2248" y="1245"/>
                </a:lnTo>
                <a:lnTo>
                  <a:pt x="2213" y="1280"/>
                </a:lnTo>
                <a:lnTo>
                  <a:pt x="2185" y="1319"/>
                </a:lnTo>
                <a:lnTo>
                  <a:pt x="2164" y="1361"/>
                </a:lnTo>
                <a:lnTo>
                  <a:pt x="2152" y="1406"/>
                </a:lnTo>
                <a:lnTo>
                  <a:pt x="2148" y="1455"/>
                </a:lnTo>
                <a:lnTo>
                  <a:pt x="2152" y="1501"/>
                </a:lnTo>
                <a:lnTo>
                  <a:pt x="2164" y="1545"/>
                </a:lnTo>
                <a:lnTo>
                  <a:pt x="2183" y="1582"/>
                </a:lnTo>
                <a:lnTo>
                  <a:pt x="2210" y="1617"/>
                </a:lnTo>
                <a:lnTo>
                  <a:pt x="2241" y="1647"/>
                </a:lnTo>
                <a:lnTo>
                  <a:pt x="2280" y="1675"/>
                </a:lnTo>
                <a:lnTo>
                  <a:pt x="2322" y="1700"/>
                </a:lnTo>
                <a:lnTo>
                  <a:pt x="2371" y="1721"/>
                </a:lnTo>
                <a:lnTo>
                  <a:pt x="2424" y="1742"/>
                </a:lnTo>
                <a:lnTo>
                  <a:pt x="2480" y="1759"/>
                </a:lnTo>
                <a:lnTo>
                  <a:pt x="2531" y="1775"/>
                </a:lnTo>
                <a:lnTo>
                  <a:pt x="2573" y="1791"/>
                </a:lnTo>
                <a:lnTo>
                  <a:pt x="2608" y="1805"/>
                </a:lnTo>
                <a:lnTo>
                  <a:pt x="2633" y="1821"/>
                </a:lnTo>
                <a:lnTo>
                  <a:pt x="2650" y="1838"/>
                </a:lnTo>
                <a:lnTo>
                  <a:pt x="2661" y="1858"/>
                </a:lnTo>
                <a:lnTo>
                  <a:pt x="2664" y="1877"/>
                </a:lnTo>
                <a:lnTo>
                  <a:pt x="2661" y="1898"/>
                </a:lnTo>
                <a:lnTo>
                  <a:pt x="2650" y="1915"/>
                </a:lnTo>
                <a:lnTo>
                  <a:pt x="2633" y="1930"/>
                </a:lnTo>
                <a:lnTo>
                  <a:pt x="2608" y="1940"/>
                </a:lnTo>
                <a:lnTo>
                  <a:pt x="2580" y="1947"/>
                </a:lnTo>
                <a:lnTo>
                  <a:pt x="2547" y="1951"/>
                </a:lnTo>
                <a:lnTo>
                  <a:pt x="2510" y="1952"/>
                </a:lnTo>
                <a:lnTo>
                  <a:pt x="2438" y="1949"/>
                </a:lnTo>
                <a:lnTo>
                  <a:pt x="2369" y="1938"/>
                </a:lnTo>
                <a:lnTo>
                  <a:pt x="2306" y="1921"/>
                </a:lnTo>
                <a:lnTo>
                  <a:pt x="2248" y="1901"/>
                </a:lnTo>
                <a:lnTo>
                  <a:pt x="2197" y="1880"/>
                </a:lnTo>
                <a:lnTo>
                  <a:pt x="2140" y="2105"/>
                </a:lnTo>
                <a:lnTo>
                  <a:pt x="2187" y="2124"/>
                </a:lnTo>
                <a:lnTo>
                  <a:pt x="2243" y="2142"/>
                </a:lnTo>
                <a:lnTo>
                  <a:pt x="2310" y="2158"/>
                </a:lnTo>
                <a:lnTo>
                  <a:pt x="2380" y="2168"/>
                </a:lnTo>
                <a:lnTo>
                  <a:pt x="2454" y="2175"/>
                </a:lnTo>
                <a:lnTo>
                  <a:pt x="2454" y="2326"/>
                </a:lnTo>
                <a:lnTo>
                  <a:pt x="2657" y="2326"/>
                </a:lnTo>
                <a:lnTo>
                  <a:pt x="2657" y="2161"/>
                </a:lnTo>
                <a:lnTo>
                  <a:pt x="2726" y="2145"/>
                </a:lnTo>
                <a:lnTo>
                  <a:pt x="2785" y="2124"/>
                </a:lnTo>
                <a:lnTo>
                  <a:pt x="2838" y="2098"/>
                </a:lnTo>
                <a:lnTo>
                  <a:pt x="2884" y="2066"/>
                </a:lnTo>
                <a:lnTo>
                  <a:pt x="2921" y="2030"/>
                </a:lnTo>
                <a:lnTo>
                  <a:pt x="2950" y="1989"/>
                </a:lnTo>
                <a:lnTo>
                  <a:pt x="2971" y="1945"/>
                </a:lnTo>
                <a:lnTo>
                  <a:pt x="2986" y="1900"/>
                </a:lnTo>
                <a:lnTo>
                  <a:pt x="2989" y="1851"/>
                </a:lnTo>
                <a:lnTo>
                  <a:pt x="2986" y="1803"/>
                </a:lnTo>
                <a:lnTo>
                  <a:pt x="2977" y="1759"/>
                </a:lnTo>
                <a:lnTo>
                  <a:pt x="2959" y="1719"/>
                </a:lnTo>
                <a:lnTo>
                  <a:pt x="2935" y="1684"/>
                </a:lnTo>
                <a:lnTo>
                  <a:pt x="2903" y="1649"/>
                </a:lnTo>
                <a:lnTo>
                  <a:pt x="2863" y="1619"/>
                </a:lnTo>
                <a:lnTo>
                  <a:pt x="2812" y="1591"/>
                </a:lnTo>
                <a:lnTo>
                  <a:pt x="2752" y="1564"/>
                </a:lnTo>
                <a:lnTo>
                  <a:pt x="2682" y="1542"/>
                </a:lnTo>
                <a:lnTo>
                  <a:pt x="2624" y="1522"/>
                </a:lnTo>
                <a:lnTo>
                  <a:pt x="2577" y="1505"/>
                </a:lnTo>
                <a:lnTo>
                  <a:pt x="2538" y="1487"/>
                </a:lnTo>
                <a:lnTo>
                  <a:pt x="2508" y="1471"/>
                </a:lnTo>
                <a:lnTo>
                  <a:pt x="2489" y="1455"/>
                </a:lnTo>
                <a:lnTo>
                  <a:pt x="2477" y="1440"/>
                </a:lnTo>
                <a:lnTo>
                  <a:pt x="2473" y="1422"/>
                </a:lnTo>
                <a:lnTo>
                  <a:pt x="2475" y="1408"/>
                </a:lnTo>
                <a:lnTo>
                  <a:pt x="2482" y="1392"/>
                </a:lnTo>
                <a:lnTo>
                  <a:pt x="2494" y="1380"/>
                </a:lnTo>
                <a:lnTo>
                  <a:pt x="2512" y="1369"/>
                </a:lnTo>
                <a:lnTo>
                  <a:pt x="2536" y="1361"/>
                </a:lnTo>
                <a:lnTo>
                  <a:pt x="2570" y="1354"/>
                </a:lnTo>
                <a:lnTo>
                  <a:pt x="2610" y="1352"/>
                </a:lnTo>
                <a:lnTo>
                  <a:pt x="2673" y="1355"/>
                </a:lnTo>
                <a:lnTo>
                  <a:pt x="2728" y="1362"/>
                </a:lnTo>
                <a:lnTo>
                  <a:pt x="2777" y="1373"/>
                </a:lnTo>
                <a:lnTo>
                  <a:pt x="2817" y="1385"/>
                </a:lnTo>
                <a:lnTo>
                  <a:pt x="2852" y="1398"/>
                </a:lnTo>
                <a:lnTo>
                  <a:pt x="2878" y="1408"/>
                </a:lnTo>
                <a:lnTo>
                  <a:pt x="2935" y="1192"/>
                </a:lnTo>
                <a:lnTo>
                  <a:pt x="2901" y="1178"/>
                </a:lnTo>
                <a:lnTo>
                  <a:pt x="2864" y="1168"/>
                </a:lnTo>
                <a:lnTo>
                  <a:pt x="2822" y="1157"/>
                </a:lnTo>
                <a:lnTo>
                  <a:pt x="2775" y="1148"/>
                </a:lnTo>
                <a:lnTo>
                  <a:pt x="2722" y="1143"/>
                </a:lnTo>
                <a:lnTo>
                  <a:pt x="2664" y="1139"/>
                </a:lnTo>
                <a:lnTo>
                  <a:pt x="2664" y="1001"/>
                </a:lnTo>
                <a:lnTo>
                  <a:pt x="2464" y="1001"/>
                </a:lnTo>
                <a:close/>
                <a:moveTo>
                  <a:pt x="2570" y="557"/>
                </a:moveTo>
                <a:lnTo>
                  <a:pt x="2668" y="562"/>
                </a:lnTo>
                <a:lnTo>
                  <a:pt x="2764" y="578"/>
                </a:lnTo>
                <a:lnTo>
                  <a:pt x="2856" y="606"/>
                </a:lnTo>
                <a:lnTo>
                  <a:pt x="2945" y="643"/>
                </a:lnTo>
                <a:lnTo>
                  <a:pt x="3029" y="690"/>
                </a:lnTo>
                <a:lnTo>
                  <a:pt x="3108" y="744"/>
                </a:lnTo>
                <a:lnTo>
                  <a:pt x="3182" y="809"/>
                </a:lnTo>
                <a:lnTo>
                  <a:pt x="3251" y="880"/>
                </a:lnTo>
                <a:lnTo>
                  <a:pt x="3314" y="959"/>
                </a:lnTo>
                <a:lnTo>
                  <a:pt x="3368" y="1045"/>
                </a:lnTo>
                <a:lnTo>
                  <a:pt x="3417" y="1136"/>
                </a:lnTo>
                <a:lnTo>
                  <a:pt x="3458" y="1233"/>
                </a:lnTo>
                <a:lnTo>
                  <a:pt x="3491" y="1334"/>
                </a:lnTo>
                <a:lnTo>
                  <a:pt x="3514" y="1440"/>
                </a:lnTo>
                <a:lnTo>
                  <a:pt x="3528" y="1550"/>
                </a:lnTo>
                <a:lnTo>
                  <a:pt x="3533" y="1663"/>
                </a:lnTo>
                <a:lnTo>
                  <a:pt x="3528" y="1777"/>
                </a:lnTo>
                <a:lnTo>
                  <a:pt x="3514" y="1886"/>
                </a:lnTo>
                <a:lnTo>
                  <a:pt x="3491" y="1993"/>
                </a:lnTo>
                <a:lnTo>
                  <a:pt x="3458" y="2093"/>
                </a:lnTo>
                <a:lnTo>
                  <a:pt x="3417" y="2191"/>
                </a:lnTo>
                <a:lnTo>
                  <a:pt x="3370" y="2282"/>
                </a:lnTo>
                <a:lnTo>
                  <a:pt x="3314" y="2367"/>
                </a:lnTo>
                <a:lnTo>
                  <a:pt x="3251" y="2446"/>
                </a:lnTo>
                <a:lnTo>
                  <a:pt x="3182" y="2516"/>
                </a:lnTo>
                <a:lnTo>
                  <a:pt x="3108" y="2581"/>
                </a:lnTo>
                <a:lnTo>
                  <a:pt x="3029" y="2635"/>
                </a:lnTo>
                <a:lnTo>
                  <a:pt x="2945" y="2683"/>
                </a:lnTo>
                <a:lnTo>
                  <a:pt x="2856" y="2720"/>
                </a:lnTo>
                <a:lnTo>
                  <a:pt x="2764" y="2748"/>
                </a:lnTo>
                <a:lnTo>
                  <a:pt x="2668" y="2763"/>
                </a:lnTo>
                <a:lnTo>
                  <a:pt x="2570" y="2769"/>
                </a:lnTo>
                <a:lnTo>
                  <a:pt x="2471" y="2763"/>
                </a:lnTo>
                <a:lnTo>
                  <a:pt x="2375" y="2748"/>
                </a:lnTo>
                <a:lnTo>
                  <a:pt x="2282" y="2720"/>
                </a:lnTo>
                <a:lnTo>
                  <a:pt x="2194" y="2683"/>
                </a:lnTo>
                <a:lnTo>
                  <a:pt x="2110" y="2635"/>
                </a:lnTo>
                <a:lnTo>
                  <a:pt x="2029" y="2581"/>
                </a:lnTo>
                <a:lnTo>
                  <a:pt x="1955" y="2516"/>
                </a:lnTo>
                <a:lnTo>
                  <a:pt x="1887" y="2446"/>
                </a:lnTo>
                <a:lnTo>
                  <a:pt x="1825" y="2367"/>
                </a:lnTo>
                <a:lnTo>
                  <a:pt x="1769" y="2282"/>
                </a:lnTo>
                <a:lnTo>
                  <a:pt x="1720" y="2191"/>
                </a:lnTo>
                <a:lnTo>
                  <a:pt x="1680" y="2093"/>
                </a:lnTo>
                <a:lnTo>
                  <a:pt x="1648" y="1993"/>
                </a:lnTo>
                <a:lnTo>
                  <a:pt x="1624" y="1886"/>
                </a:lnTo>
                <a:lnTo>
                  <a:pt x="1609" y="1777"/>
                </a:lnTo>
                <a:lnTo>
                  <a:pt x="1604" y="1663"/>
                </a:lnTo>
                <a:lnTo>
                  <a:pt x="1609" y="1550"/>
                </a:lnTo>
                <a:lnTo>
                  <a:pt x="1624" y="1440"/>
                </a:lnTo>
                <a:lnTo>
                  <a:pt x="1648" y="1334"/>
                </a:lnTo>
                <a:lnTo>
                  <a:pt x="1680" y="1233"/>
                </a:lnTo>
                <a:lnTo>
                  <a:pt x="1720" y="1136"/>
                </a:lnTo>
                <a:lnTo>
                  <a:pt x="1769" y="1045"/>
                </a:lnTo>
                <a:lnTo>
                  <a:pt x="1825" y="959"/>
                </a:lnTo>
                <a:lnTo>
                  <a:pt x="1887" y="880"/>
                </a:lnTo>
                <a:lnTo>
                  <a:pt x="1955" y="809"/>
                </a:lnTo>
                <a:lnTo>
                  <a:pt x="2029" y="744"/>
                </a:lnTo>
                <a:lnTo>
                  <a:pt x="2110" y="690"/>
                </a:lnTo>
                <a:lnTo>
                  <a:pt x="2194" y="643"/>
                </a:lnTo>
                <a:lnTo>
                  <a:pt x="2282" y="606"/>
                </a:lnTo>
                <a:lnTo>
                  <a:pt x="2375" y="578"/>
                </a:lnTo>
                <a:lnTo>
                  <a:pt x="2471" y="562"/>
                </a:lnTo>
                <a:lnTo>
                  <a:pt x="2570" y="557"/>
                </a:lnTo>
                <a:close/>
                <a:moveTo>
                  <a:pt x="176" y="0"/>
                </a:moveTo>
                <a:lnTo>
                  <a:pt x="4962" y="0"/>
                </a:lnTo>
                <a:lnTo>
                  <a:pt x="5002" y="5"/>
                </a:lnTo>
                <a:lnTo>
                  <a:pt x="5039" y="18"/>
                </a:lnTo>
                <a:lnTo>
                  <a:pt x="5072" y="39"/>
                </a:lnTo>
                <a:lnTo>
                  <a:pt x="5100" y="67"/>
                </a:lnTo>
                <a:lnTo>
                  <a:pt x="5120" y="100"/>
                </a:lnTo>
                <a:lnTo>
                  <a:pt x="5134" y="139"/>
                </a:lnTo>
                <a:lnTo>
                  <a:pt x="5139" y="179"/>
                </a:lnTo>
                <a:lnTo>
                  <a:pt x="5139" y="1975"/>
                </a:lnTo>
                <a:lnTo>
                  <a:pt x="4821" y="1975"/>
                </a:lnTo>
                <a:lnTo>
                  <a:pt x="4821" y="830"/>
                </a:lnTo>
                <a:lnTo>
                  <a:pt x="4748" y="811"/>
                </a:lnTo>
                <a:lnTo>
                  <a:pt x="4677" y="783"/>
                </a:lnTo>
                <a:lnTo>
                  <a:pt x="4613" y="748"/>
                </a:lnTo>
                <a:lnTo>
                  <a:pt x="4551" y="704"/>
                </a:lnTo>
                <a:lnTo>
                  <a:pt x="4497" y="655"/>
                </a:lnTo>
                <a:lnTo>
                  <a:pt x="4448" y="599"/>
                </a:lnTo>
                <a:lnTo>
                  <a:pt x="4405" y="536"/>
                </a:lnTo>
                <a:lnTo>
                  <a:pt x="4372" y="469"/>
                </a:lnTo>
                <a:lnTo>
                  <a:pt x="4344" y="397"/>
                </a:lnTo>
                <a:lnTo>
                  <a:pt x="4326" y="321"/>
                </a:lnTo>
                <a:lnTo>
                  <a:pt x="806" y="321"/>
                </a:lnTo>
                <a:lnTo>
                  <a:pt x="786" y="397"/>
                </a:lnTo>
                <a:lnTo>
                  <a:pt x="760" y="467"/>
                </a:lnTo>
                <a:lnTo>
                  <a:pt x="727" y="534"/>
                </a:lnTo>
                <a:lnTo>
                  <a:pt x="685" y="595"/>
                </a:lnTo>
                <a:lnTo>
                  <a:pt x="637" y="653"/>
                </a:lnTo>
                <a:lnTo>
                  <a:pt x="583" y="702"/>
                </a:lnTo>
                <a:lnTo>
                  <a:pt x="523" y="746"/>
                </a:lnTo>
                <a:lnTo>
                  <a:pt x="458" y="781"/>
                </a:lnTo>
                <a:lnTo>
                  <a:pt x="390" y="809"/>
                </a:lnTo>
                <a:lnTo>
                  <a:pt x="316" y="830"/>
                </a:lnTo>
                <a:lnTo>
                  <a:pt x="316" y="2542"/>
                </a:lnTo>
                <a:lnTo>
                  <a:pt x="388" y="2562"/>
                </a:lnTo>
                <a:lnTo>
                  <a:pt x="456" y="2590"/>
                </a:lnTo>
                <a:lnTo>
                  <a:pt x="520" y="2625"/>
                </a:lnTo>
                <a:lnTo>
                  <a:pt x="579" y="2667"/>
                </a:lnTo>
                <a:lnTo>
                  <a:pt x="634" y="2716"/>
                </a:lnTo>
                <a:lnTo>
                  <a:pt x="681" y="2771"/>
                </a:lnTo>
                <a:lnTo>
                  <a:pt x="723" y="2830"/>
                </a:lnTo>
                <a:lnTo>
                  <a:pt x="758" y="2897"/>
                </a:lnTo>
                <a:lnTo>
                  <a:pt x="785" y="2965"/>
                </a:lnTo>
                <a:lnTo>
                  <a:pt x="804" y="3039"/>
                </a:lnTo>
                <a:lnTo>
                  <a:pt x="3779" y="3039"/>
                </a:lnTo>
                <a:lnTo>
                  <a:pt x="3756" y="3081"/>
                </a:lnTo>
                <a:lnTo>
                  <a:pt x="3738" y="3129"/>
                </a:lnTo>
                <a:lnTo>
                  <a:pt x="3728" y="3178"/>
                </a:lnTo>
                <a:lnTo>
                  <a:pt x="3724" y="3229"/>
                </a:lnTo>
                <a:lnTo>
                  <a:pt x="3726" y="3274"/>
                </a:lnTo>
                <a:lnTo>
                  <a:pt x="3735" y="3318"/>
                </a:lnTo>
                <a:lnTo>
                  <a:pt x="3749" y="3360"/>
                </a:lnTo>
                <a:lnTo>
                  <a:pt x="176" y="3360"/>
                </a:lnTo>
                <a:lnTo>
                  <a:pt x="135" y="3355"/>
                </a:lnTo>
                <a:lnTo>
                  <a:pt x="98" y="3343"/>
                </a:lnTo>
                <a:lnTo>
                  <a:pt x="65" y="3322"/>
                </a:lnTo>
                <a:lnTo>
                  <a:pt x="39" y="3294"/>
                </a:lnTo>
                <a:lnTo>
                  <a:pt x="18" y="3260"/>
                </a:lnTo>
                <a:lnTo>
                  <a:pt x="5" y="3223"/>
                </a:lnTo>
                <a:lnTo>
                  <a:pt x="0" y="3181"/>
                </a:lnTo>
                <a:lnTo>
                  <a:pt x="0" y="179"/>
                </a:lnTo>
                <a:lnTo>
                  <a:pt x="5" y="139"/>
                </a:lnTo>
                <a:lnTo>
                  <a:pt x="18" y="100"/>
                </a:lnTo>
                <a:lnTo>
                  <a:pt x="39" y="67"/>
                </a:lnTo>
                <a:lnTo>
                  <a:pt x="65" y="39"/>
                </a:lnTo>
                <a:lnTo>
                  <a:pt x="98" y="18"/>
                </a:lnTo>
                <a:lnTo>
                  <a:pt x="135" y="5"/>
                </a:lnTo>
                <a:lnTo>
                  <a:pt x="176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Rounded Rectangle 5">
            <a:extLst>
              <a:ext uri="{FF2B5EF4-FFF2-40B4-BE49-F238E27FC236}">
                <a16:creationId xmlns:a16="http://schemas.microsoft.com/office/drawing/2014/main" xmlns="" id="{A29D8318-9958-4E06-9274-D0838ACEA961}"/>
              </a:ext>
            </a:extLst>
          </p:cNvPr>
          <p:cNvSpPr/>
          <p:nvPr/>
        </p:nvSpPr>
        <p:spPr>
          <a:xfrm>
            <a:off x="6366491" y="3607830"/>
            <a:ext cx="2569786" cy="2831905"/>
          </a:xfrm>
          <a:custGeom>
            <a:avLst/>
            <a:gdLst>
              <a:gd name="connsiteX0" fmla="*/ 0 w 2354580"/>
              <a:gd name="connsiteY0" fmla="*/ 398782 h 1432560"/>
              <a:gd name="connsiteX1" fmla="*/ 398782 w 2354580"/>
              <a:gd name="connsiteY1" fmla="*/ 0 h 1432560"/>
              <a:gd name="connsiteX2" fmla="*/ 1955798 w 2354580"/>
              <a:gd name="connsiteY2" fmla="*/ 0 h 1432560"/>
              <a:gd name="connsiteX3" fmla="*/ 2354580 w 2354580"/>
              <a:gd name="connsiteY3" fmla="*/ 398782 h 1432560"/>
              <a:gd name="connsiteX4" fmla="*/ 2354580 w 2354580"/>
              <a:gd name="connsiteY4" fmla="*/ 1033778 h 1432560"/>
              <a:gd name="connsiteX5" fmla="*/ 1955798 w 2354580"/>
              <a:gd name="connsiteY5" fmla="*/ 1432560 h 1432560"/>
              <a:gd name="connsiteX6" fmla="*/ 398782 w 2354580"/>
              <a:gd name="connsiteY6" fmla="*/ 1432560 h 1432560"/>
              <a:gd name="connsiteX7" fmla="*/ 0 w 2354580"/>
              <a:gd name="connsiteY7" fmla="*/ 1033778 h 1432560"/>
              <a:gd name="connsiteX8" fmla="*/ 0 w 2354580"/>
              <a:gd name="connsiteY8" fmla="*/ 398782 h 1432560"/>
              <a:gd name="connsiteX0" fmla="*/ 0 w 2362200"/>
              <a:gd name="connsiteY0" fmla="*/ 102717 h 1517495"/>
              <a:gd name="connsiteX1" fmla="*/ 406402 w 2362200"/>
              <a:gd name="connsiteY1" fmla="*/ 84935 h 1517495"/>
              <a:gd name="connsiteX2" fmla="*/ 1963418 w 2362200"/>
              <a:gd name="connsiteY2" fmla="*/ 84935 h 1517495"/>
              <a:gd name="connsiteX3" fmla="*/ 2362200 w 2362200"/>
              <a:gd name="connsiteY3" fmla="*/ 483717 h 1517495"/>
              <a:gd name="connsiteX4" fmla="*/ 2362200 w 2362200"/>
              <a:gd name="connsiteY4" fmla="*/ 1118713 h 1517495"/>
              <a:gd name="connsiteX5" fmla="*/ 1963418 w 2362200"/>
              <a:gd name="connsiteY5" fmla="*/ 1517495 h 1517495"/>
              <a:gd name="connsiteX6" fmla="*/ 406402 w 2362200"/>
              <a:gd name="connsiteY6" fmla="*/ 1517495 h 1517495"/>
              <a:gd name="connsiteX7" fmla="*/ 7620 w 2362200"/>
              <a:gd name="connsiteY7" fmla="*/ 1118713 h 1517495"/>
              <a:gd name="connsiteX8" fmla="*/ 0 w 2362200"/>
              <a:gd name="connsiteY8" fmla="*/ 102717 h 1517495"/>
              <a:gd name="connsiteX0" fmla="*/ 0 w 2362200"/>
              <a:gd name="connsiteY0" fmla="*/ 17782 h 1432560"/>
              <a:gd name="connsiteX1" fmla="*/ 406402 w 2362200"/>
              <a:gd name="connsiteY1" fmla="*/ 0 h 1432560"/>
              <a:gd name="connsiteX2" fmla="*/ 1963418 w 2362200"/>
              <a:gd name="connsiteY2" fmla="*/ 0 h 1432560"/>
              <a:gd name="connsiteX3" fmla="*/ 2362200 w 2362200"/>
              <a:gd name="connsiteY3" fmla="*/ 398782 h 1432560"/>
              <a:gd name="connsiteX4" fmla="*/ 2362200 w 2362200"/>
              <a:gd name="connsiteY4" fmla="*/ 1033778 h 1432560"/>
              <a:gd name="connsiteX5" fmla="*/ 1963418 w 2362200"/>
              <a:gd name="connsiteY5" fmla="*/ 1432560 h 1432560"/>
              <a:gd name="connsiteX6" fmla="*/ 406402 w 2362200"/>
              <a:gd name="connsiteY6" fmla="*/ 1432560 h 1432560"/>
              <a:gd name="connsiteX7" fmla="*/ 7620 w 2362200"/>
              <a:gd name="connsiteY7" fmla="*/ 1033778 h 1432560"/>
              <a:gd name="connsiteX8" fmla="*/ 0 w 2362200"/>
              <a:gd name="connsiteY8" fmla="*/ 17782 h 1432560"/>
              <a:gd name="connsiteX0" fmla="*/ 0 w 2362200"/>
              <a:gd name="connsiteY0" fmla="*/ 2542 h 1432560"/>
              <a:gd name="connsiteX1" fmla="*/ 406402 w 2362200"/>
              <a:gd name="connsiteY1" fmla="*/ 0 h 1432560"/>
              <a:gd name="connsiteX2" fmla="*/ 1963418 w 2362200"/>
              <a:gd name="connsiteY2" fmla="*/ 0 h 1432560"/>
              <a:gd name="connsiteX3" fmla="*/ 2362200 w 2362200"/>
              <a:gd name="connsiteY3" fmla="*/ 398782 h 1432560"/>
              <a:gd name="connsiteX4" fmla="*/ 2362200 w 2362200"/>
              <a:gd name="connsiteY4" fmla="*/ 1033778 h 1432560"/>
              <a:gd name="connsiteX5" fmla="*/ 1963418 w 2362200"/>
              <a:gd name="connsiteY5" fmla="*/ 1432560 h 1432560"/>
              <a:gd name="connsiteX6" fmla="*/ 406402 w 2362200"/>
              <a:gd name="connsiteY6" fmla="*/ 1432560 h 1432560"/>
              <a:gd name="connsiteX7" fmla="*/ 7620 w 2362200"/>
              <a:gd name="connsiteY7" fmla="*/ 1033778 h 1432560"/>
              <a:gd name="connsiteX8" fmla="*/ 0 w 2362200"/>
              <a:gd name="connsiteY8" fmla="*/ 2542 h 1432560"/>
              <a:gd name="connsiteX0" fmla="*/ 0 w 2354580"/>
              <a:gd name="connsiteY0" fmla="*/ 17782 h 1432560"/>
              <a:gd name="connsiteX1" fmla="*/ 398782 w 2354580"/>
              <a:gd name="connsiteY1" fmla="*/ 0 h 1432560"/>
              <a:gd name="connsiteX2" fmla="*/ 1955798 w 2354580"/>
              <a:gd name="connsiteY2" fmla="*/ 0 h 1432560"/>
              <a:gd name="connsiteX3" fmla="*/ 2354580 w 2354580"/>
              <a:gd name="connsiteY3" fmla="*/ 398782 h 1432560"/>
              <a:gd name="connsiteX4" fmla="*/ 2354580 w 2354580"/>
              <a:gd name="connsiteY4" fmla="*/ 1033778 h 1432560"/>
              <a:gd name="connsiteX5" fmla="*/ 1955798 w 2354580"/>
              <a:gd name="connsiteY5" fmla="*/ 1432560 h 1432560"/>
              <a:gd name="connsiteX6" fmla="*/ 398782 w 2354580"/>
              <a:gd name="connsiteY6" fmla="*/ 1432560 h 1432560"/>
              <a:gd name="connsiteX7" fmla="*/ 0 w 2354580"/>
              <a:gd name="connsiteY7" fmla="*/ 1033778 h 1432560"/>
              <a:gd name="connsiteX8" fmla="*/ 0 w 2354580"/>
              <a:gd name="connsiteY8" fmla="*/ 17782 h 1432560"/>
              <a:gd name="connsiteX0" fmla="*/ 0 w 2354580"/>
              <a:gd name="connsiteY0" fmla="*/ 0 h 1433828"/>
              <a:gd name="connsiteX1" fmla="*/ 398782 w 2354580"/>
              <a:gd name="connsiteY1" fmla="*/ 1268 h 1433828"/>
              <a:gd name="connsiteX2" fmla="*/ 1955798 w 2354580"/>
              <a:gd name="connsiteY2" fmla="*/ 1268 h 1433828"/>
              <a:gd name="connsiteX3" fmla="*/ 2354580 w 2354580"/>
              <a:gd name="connsiteY3" fmla="*/ 400050 h 1433828"/>
              <a:gd name="connsiteX4" fmla="*/ 2354580 w 2354580"/>
              <a:gd name="connsiteY4" fmla="*/ 1035046 h 1433828"/>
              <a:gd name="connsiteX5" fmla="*/ 1955798 w 2354580"/>
              <a:gd name="connsiteY5" fmla="*/ 1433828 h 1433828"/>
              <a:gd name="connsiteX6" fmla="*/ 398782 w 2354580"/>
              <a:gd name="connsiteY6" fmla="*/ 1433828 h 1433828"/>
              <a:gd name="connsiteX7" fmla="*/ 0 w 2354580"/>
              <a:gd name="connsiteY7" fmla="*/ 1035046 h 1433828"/>
              <a:gd name="connsiteX8" fmla="*/ 0 w 2354580"/>
              <a:gd name="connsiteY8" fmla="*/ 0 h 1433828"/>
              <a:gd name="connsiteX0" fmla="*/ 4763 w 2354580"/>
              <a:gd name="connsiteY0" fmla="*/ 3494 h 1432560"/>
              <a:gd name="connsiteX1" fmla="*/ 398782 w 2354580"/>
              <a:gd name="connsiteY1" fmla="*/ 0 h 1432560"/>
              <a:gd name="connsiteX2" fmla="*/ 1955798 w 2354580"/>
              <a:gd name="connsiteY2" fmla="*/ 0 h 1432560"/>
              <a:gd name="connsiteX3" fmla="*/ 2354580 w 2354580"/>
              <a:gd name="connsiteY3" fmla="*/ 398782 h 1432560"/>
              <a:gd name="connsiteX4" fmla="*/ 2354580 w 2354580"/>
              <a:gd name="connsiteY4" fmla="*/ 1033778 h 1432560"/>
              <a:gd name="connsiteX5" fmla="*/ 1955798 w 2354580"/>
              <a:gd name="connsiteY5" fmla="*/ 1432560 h 1432560"/>
              <a:gd name="connsiteX6" fmla="*/ 398782 w 2354580"/>
              <a:gd name="connsiteY6" fmla="*/ 1432560 h 1432560"/>
              <a:gd name="connsiteX7" fmla="*/ 0 w 2354580"/>
              <a:gd name="connsiteY7" fmla="*/ 1033778 h 1432560"/>
              <a:gd name="connsiteX8" fmla="*/ 4763 w 2354580"/>
              <a:gd name="connsiteY8" fmla="*/ 3494 h 1432560"/>
              <a:gd name="connsiteX0" fmla="*/ 2382 w 2354580"/>
              <a:gd name="connsiteY0" fmla="*/ 0 h 1436210"/>
              <a:gd name="connsiteX1" fmla="*/ 398782 w 2354580"/>
              <a:gd name="connsiteY1" fmla="*/ 3650 h 1436210"/>
              <a:gd name="connsiteX2" fmla="*/ 1955798 w 2354580"/>
              <a:gd name="connsiteY2" fmla="*/ 3650 h 1436210"/>
              <a:gd name="connsiteX3" fmla="*/ 2354580 w 2354580"/>
              <a:gd name="connsiteY3" fmla="*/ 402432 h 1436210"/>
              <a:gd name="connsiteX4" fmla="*/ 2354580 w 2354580"/>
              <a:gd name="connsiteY4" fmla="*/ 1037428 h 1436210"/>
              <a:gd name="connsiteX5" fmla="*/ 1955798 w 2354580"/>
              <a:gd name="connsiteY5" fmla="*/ 1436210 h 1436210"/>
              <a:gd name="connsiteX6" fmla="*/ 398782 w 2354580"/>
              <a:gd name="connsiteY6" fmla="*/ 1436210 h 1436210"/>
              <a:gd name="connsiteX7" fmla="*/ 0 w 2354580"/>
              <a:gd name="connsiteY7" fmla="*/ 1037428 h 1436210"/>
              <a:gd name="connsiteX8" fmla="*/ 2382 w 2354580"/>
              <a:gd name="connsiteY8" fmla="*/ 0 h 1436210"/>
              <a:gd name="connsiteX0" fmla="*/ 4763 w 2354580"/>
              <a:gd name="connsiteY0" fmla="*/ 5875 h 1432560"/>
              <a:gd name="connsiteX1" fmla="*/ 398782 w 2354580"/>
              <a:gd name="connsiteY1" fmla="*/ 0 h 1432560"/>
              <a:gd name="connsiteX2" fmla="*/ 1955798 w 2354580"/>
              <a:gd name="connsiteY2" fmla="*/ 0 h 1432560"/>
              <a:gd name="connsiteX3" fmla="*/ 2354580 w 2354580"/>
              <a:gd name="connsiteY3" fmla="*/ 398782 h 1432560"/>
              <a:gd name="connsiteX4" fmla="*/ 2354580 w 2354580"/>
              <a:gd name="connsiteY4" fmla="*/ 1033778 h 1432560"/>
              <a:gd name="connsiteX5" fmla="*/ 1955798 w 2354580"/>
              <a:gd name="connsiteY5" fmla="*/ 1432560 h 1432560"/>
              <a:gd name="connsiteX6" fmla="*/ 398782 w 2354580"/>
              <a:gd name="connsiteY6" fmla="*/ 1432560 h 1432560"/>
              <a:gd name="connsiteX7" fmla="*/ 0 w 2354580"/>
              <a:gd name="connsiteY7" fmla="*/ 1033778 h 1432560"/>
              <a:gd name="connsiteX8" fmla="*/ 4763 w 2354580"/>
              <a:gd name="connsiteY8" fmla="*/ 5875 h 1432560"/>
              <a:gd name="connsiteX0" fmla="*/ 4763 w 2354580"/>
              <a:gd name="connsiteY0" fmla="*/ 0 h 1433829"/>
              <a:gd name="connsiteX1" fmla="*/ 398782 w 2354580"/>
              <a:gd name="connsiteY1" fmla="*/ 1269 h 1433829"/>
              <a:gd name="connsiteX2" fmla="*/ 1955798 w 2354580"/>
              <a:gd name="connsiteY2" fmla="*/ 1269 h 1433829"/>
              <a:gd name="connsiteX3" fmla="*/ 2354580 w 2354580"/>
              <a:gd name="connsiteY3" fmla="*/ 400051 h 1433829"/>
              <a:gd name="connsiteX4" fmla="*/ 2354580 w 2354580"/>
              <a:gd name="connsiteY4" fmla="*/ 1035047 h 1433829"/>
              <a:gd name="connsiteX5" fmla="*/ 1955798 w 2354580"/>
              <a:gd name="connsiteY5" fmla="*/ 1433829 h 1433829"/>
              <a:gd name="connsiteX6" fmla="*/ 398782 w 2354580"/>
              <a:gd name="connsiteY6" fmla="*/ 1433829 h 1433829"/>
              <a:gd name="connsiteX7" fmla="*/ 0 w 2354580"/>
              <a:gd name="connsiteY7" fmla="*/ 1035047 h 1433829"/>
              <a:gd name="connsiteX8" fmla="*/ 4763 w 2354580"/>
              <a:gd name="connsiteY8" fmla="*/ 0 h 1433829"/>
              <a:gd name="connsiteX0" fmla="*/ 4763 w 2354580"/>
              <a:gd name="connsiteY0" fmla="*/ 0 h 1433829"/>
              <a:gd name="connsiteX1" fmla="*/ 398782 w 2354580"/>
              <a:gd name="connsiteY1" fmla="*/ 1269 h 1433829"/>
              <a:gd name="connsiteX2" fmla="*/ 1955798 w 2354580"/>
              <a:gd name="connsiteY2" fmla="*/ 1269 h 1433829"/>
              <a:gd name="connsiteX3" fmla="*/ 2354580 w 2354580"/>
              <a:gd name="connsiteY3" fmla="*/ 400051 h 1433829"/>
              <a:gd name="connsiteX4" fmla="*/ 2354580 w 2354580"/>
              <a:gd name="connsiteY4" fmla="*/ 1035047 h 1433829"/>
              <a:gd name="connsiteX5" fmla="*/ 1955798 w 2354580"/>
              <a:gd name="connsiteY5" fmla="*/ 1433829 h 1433829"/>
              <a:gd name="connsiteX6" fmla="*/ 398782 w 2354580"/>
              <a:gd name="connsiteY6" fmla="*/ 1433829 h 1433829"/>
              <a:gd name="connsiteX7" fmla="*/ 0 w 2354580"/>
              <a:gd name="connsiteY7" fmla="*/ 1035047 h 1433829"/>
              <a:gd name="connsiteX8" fmla="*/ 4763 w 2354580"/>
              <a:gd name="connsiteY8" fmla="*/ 0 h 1433829"/>
              <a:gd name="connsiteX0" fmla="*/ 4763 w 2354580"/>
              <a:gd name="connsiteY0" fmla="*/ 0 h 1433829"/>
              <a:gd name="connsiteX1" fmla="*/ 398782 w 2354580"/>
              <a:gd name="connsiteY1" fmla="*/ 1269 h 1433829"/>
              <a:gd name="connsiteX2" fmla="*/ 1955798 w 2354580"/>
              <a:gd name="connsiteY2" fmla="*/ 1269 h 1433829"/>
              <a:gd name="connsiteX3" fmla="*/ 2354580 w 2354580"/>
              <a:gd name="connsiteY3" fmla="*/ 400051 h 1433829"/>
              <a:gd name="connsiteX4" fmla="*/ 2354580 w 2354580"/>
              <a:gd name="connsiteY4" fmla="*/ 1035047 h 1433829"/>
              <a:gd name="connsiteX5" fmla="*/ 1955798 w 2354580"/>
              <a:gd name="connsiteY5" fmla="*/ 1433829 h 1433829"/>
              <a:gd name="connsiteX6" fmla="*/ 398782 w 2354580"/>
              <a:gd name="connsiteY6" fmla="*/ 1433829 h 1433829"/>
              <a:gd name="connsiteX7" fmla="*/ 0 w 2354580"/>
              <a:gd name="connsiteY7" fmla="*/ 1035047 h 1433829"/>
              <a:gd name="connsiteX8" fmla="*/ 4763 w 2354580"/>
              <a:gd name="connsiteY8" fmla="*/ 0 h 1433829"/>
              <a:gd name="connsiteX0" fmla="*/ 4763 w 2432776"/>
              <a:gd name="connsiteY0" fmla="*/ 0 h 1433829"/>
              <a:gd name="connsiteX1" fmla="*/ 398782 w 2432776"/>
              <a:gd name="connsiteY1" fmla="*/ 1269 h 1433829"/>
              <a:gd name="connsiteX2" fmla="*/ 1955798 w 2432776"/>
              <a:gd name="connsiteY2" fmla="*/ 1269 h 1433829"/>
              <a:gd name="connsiteX3" fmla="*/ 2354580 w 2432776"/>
              <a:gd name="connsiteY3" fmla="*/ 400051 h 1433829"/>
              <a:gd name="connsiteX4" fmla="*/ 2354580 w 2432776"/>
              <a:gd name="connsiteY4" fmla="*/ 1035047 h 1433829"/>
              <a:gd name="connsiteX5" fmla="*/ 2327273 w 2432776"/>
              <a:gd name="connsiteY5" fmla="*/ 1433829 h 1433829"/>
              <a:gd name="connsiteX6" fmla="*/ 398782 w 2432776"/>
              <a:gd name="connsiteY6" fmla="*/ 1433829 h 1433829"/>
              <a:gd name="connsiteX7" fmla="*/ 0 w 2432776"/>
              <a:gd name="connsiteY7" fmla="*/ 1035047 h 1433829"/>
              <a:gd name="connsiteX8" fmla="*/ 4763 w 2432776"/>
              <a:gd name="connsiteY8" fmla="*/ 0 h 1433829"/>
              <a:gd name="connsiteX0" fmla="*/ 4763 w 2441222"/>
              <a:gd name="connsiteY0" fmla="*/ 0 h 1433829"/>
              <a:gd name="connsiteX1" fmla="*/ 398782 w 2441222"/>
              <a:gd name="connsiteY1" fmla="*/ 1269 h 1433829"/>
              <a:gd name="connsiteX2" fmla="*/ 1955798 w 2441222"/>
              <a:gd name="connsiteY2" fmla="*/ 1269 h 1433829"/>
              <a:gd name="connsiteX3" fmla="*/ 2354580 w 2441222"/>
              <a:gd name="connsiteY3" fmla="*/ 400051 h 1433829"/>
              <a:gd name="connsiteX4" fmla="*/ 2354580 w 2441222"/>
              <a:gd name="connsiteY4" fmla="*/ 1035047 h 1433829"/>
              <a:gd name="connsiteX5" fmla="*/ 2339179 w 2441222"/>
              <a:gd name="connsiteY5" fmla="*/ 1431447 h 1433829"/>
              <a:gd name="connsiteX6" fmla="*/ 398782 w 2441222"/>
              <a:gd name="connsiteY6" fmla="*/ 1433829 h 1433829"/>
              <a:gd name="connsiteX7" fmla="*/ 0 w 2441222"/>
              <a:gd name="connsiteY7" fmla="*/ 1035047 h 1433829"/>
              <a:gd name="connsiteX8" fmla="*/ 4763 w 2441222"/>
              <a:gd name="connsiteY8" fmla="*/ 0 h 1433829"/>
              <a:gd name="connsiteX0" fmla="*/ 4763 w 2449885"/>
              <a:gd name="connsiteY0" fmla="*/ 0 h 1433829"/>
              <a:gd name="connsiteX1" fmla="*/ 398782 w 2449885"/>
              <a:gd name="connsiteY1" fmla="*/ 1269 h 1433829"/>
              <a:gd name="connsiteX2" fmla="*/ 1955798 w 2449885"/>
              <a:gd name="connsiteY2" fmla="*/ 1269 h 1433829"/>
              <a:gd name="connsiteX3" fmla="*/ 2354580 w 2449885"/>
              <a:gd name="connsiteY3" fmla="*/ 400051 h 1433829"/>
              <a:gd name="connsiteX4" fmla="*/ 2354580 w 2449885"/>
              <a:gd name="connsiteY4" fmla="*/ 1035047 h 1433829"/>
              <a:gd name="connsiteX5" fmla="*/ 2351086 w 2449885"/>
              <a:gd name="connsiteY5" fmla="*/ 1433828 h 1433829"/>
              <a:gd name="connsiteX6" fmla="*/ 398782 w 2449885"/>
              <a:gd name="connsiteY6" fmla="*/ 1433829 h 1433829"/>
              <a:gd name="connsiteX7" fmla="*/ 0 w 2449885"/>
              <a:gd name="connsiteY7" fmla="*/ 1035047 h 1433829"/>
              <a:gd name="connsiteX8" fmla="*/ 4763 w 2449885"/>
              <a:gd name="connsiteY8" fmla="*/ 0 h 1433829"/>
              <a:gd name="connsiteX0" fmla="*/ 4763 w 2355967"/>
              <a:gd name="connsiteY0" fmla="*/ 0 h 1433829"/>
              <a:gd name="connsiteX1" fmla="*/ 398782 w 2355967"/>
              <a:gd name="connsiteY1" fmla="*/ 1269 h 1433829"/>
              <a:gd name="connsiteX2" fmla="*/ 1955798 w 2355967"/>
              <a:gd name="connsiteY2" fmla="*/ 1269 h 1433829"/>
              <a:gd name="connsiteX3" fmla="*/ 2354580 w 2355967"/>
              <a:gd name="connsiteY3" fmla="*/ 400051 h 1433829"/>
              <a:gd name="connsiteX4" fmla="*/ 2354580 w 2355967"/>
              <a:gd name="connsiteY4" fmla="*/ 1035047 h 1433829"/>
              <a:gd name="connsiteX5" fmla="*/ 2351086 w 2355967"/>
              <a:gd name="connsiteY5" fmla="*/ 1433828 h 1433829"/>
              <a:gd name="connsiteX6" fmla="*/ 398782 w 2355967"/>
              <a:gd name="connsiteY6" fmla="*/ 1433829 h 1433829"/>
              <a:gd name="connsiteX7" fmla="*/ 0 w 2355967"/>
              <a:gd name="connsiteY7" fmla="*/ 1035047 h 1433829"/>
              <a:gd name="connsiteX8" fmla="*/ 4763 w 2355967"/>
              <a:gd name="connsiteY8" fmla="*/ 0 h 1433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5967" h="1433829">
                <a:moveTo>
                  <a:pt x="4763" y="0"/>
                </a:moveTo>
                <a:cubicBezTo>
                  <a:pt x="30957" y="1215"/>
                  <a:pt x="178541" y="1269"/>
                  <a:pt x="398782" y="1269"/>
                </a:cubicBezTo>
                <a:lnTo>
                  <a:pt x="1955798" y="1269"/>
                </a:lnTo>
                <a:cubicBezTo>
                  <a:pt x="2176039" y="1269"/>
                  <a:pt x="2354580" y="179810"/>
                  <a:pt x="2354580" y="400051"/>
                </a:cubicBezTo>
                <a:lnTo>
                  <a:pt x="2354580" y="1035047"/>
                </a:lnTo>
                <a:cubicBezTo>
                  <a:pt x="2354580" y="1255288"/>
                  <a:pt x="2359396" y="1431446"/>
                  <a:pt x="2351086" y="1433828"/>
                </a:cubicBezTo>
                <a:lnTo>
                  <a:pt x="398782" y="1433829"/>
                </a:lnTo>
                <a:cubicBezTo>
                  <a:pt x="178541" y="1433829"/>
                  <a:pt x="0" y="1255288"/>
                  <a:pt x="0" y="1035047"/>
                </a:cubicBezTo>
                <a:cubicBezTo>
                  <a:pt x="1588" y="691619"/>
                  <a:pt x="3175" y="343428"/>
                  <a:pt x="4763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ctr"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Strategic planning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Financial planning &amp; forecasting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Business process re-engineering</a:t>
            </a:r>
          </a:p>
        </p:txBody>
      </p:sp>
      <p:sp>
        <p:nvSpPr>
          <p:cNvPr id="25" name="Rounded Rectangle 5">
            <a:extLst>
              <a:ext uri="{FF2B5EF4-FFF2-40B4-BE49-F238E27FC236}">
                <a16:creationId xmlns:a16="http://schemas.microsoft.com/office/drawing/2014/main" xmlns="" id="{8EB1B648-1DE4-424C-A499-66551169137C}"/>
              </a:ext>
            </a:extLst>
          </p:cNvPr>
          <p:cNvSpPr/>
          <p:nvPr/>
        </p:nvSpPr>
        <p:spPr>
          <a:xfrm>
            <a:off x="9224977" y="3607830"/>
            <a:ext cx="2569786" cy="2831905"/>
          </a:xfrm>
          <a:custGeom>
            <a:avLst/>
            <a:gdLst>
              <a:gd name="connsiteX0" fmla="*/ 0 w 2354580"/>
              <a:gd name="connsiteY0" fmla="*/ 398782 h 1432560"/>
              <a:gd name="connsiteX1" fmla="*/ 398782 w 2354580"/>
              <a:gd name="connsiteY1" fmla="*/ 0 h 1432560"/>
              <a:gd name="connsiteX2" fmla="*/ 1955798 w 2354580"/>
              <a:gd name="connsiteY2" fmla="*/ 0 h 1432560"/>
              <a:gd name="connsiteX3" fmla="*/ 2354580 w 2354580"/>
              <a:gd name="connsiteY3" fmla="*/ 398782 h 1432560"/>
              <a:gd name="connsiteX4" fmla="*/ 2354580 w 2354580"/>
              <a:gd name="connsiteY4" fmla="*/ 1033778 h 1432560"/>
              <a:gd name="connsiteX5" fmla="*/ 1955798 w 2354580"/>
              <a:gd name="connsiteY5" fmla="*/ 1432560 h 1432560"/>
              <a:gd name="connsiteX6" fmla="*/ 398782 w 2354580"/>
              <a:gd name="connsiteY6" fmla="*/ 1432560 h 1432560"/>
              <a:gd name="connsiteX7" fmla="*/ 0 w 2354580"/>
              <a:gd name="connsiteY7" fmla="*/ 1033778 h 1432560"/>
              <a:gd name="connsiteX8" fmla="*/ 0 w 2354580"/>
              <a:gd name="connsiteY8" fmla="*/ 398782 h 1432560"/>
              <a:gd name="connsiteX0" fmla="*/ 0 w 2362200"/>
              <a:gd name="connsiteY0" fmla="*/ 102717 h 1517495"/>
              <a:gd name="connsiteX1" fmla="*/ 406402 w 2362200"/>
              <a:gd name="connsiteY1" fmla="*/ 84935 h 1517495"/>
              <a:gd name="connsiteX2" fmla="*/ 1963418 w 2362200"/>
              <a:gd name="connsiteY2" fmla="*/ 84935 h 1517495"/>
              <a:gd name="connsiteX3" fmla="*/ 2362200 w 2362200"/>
              <a:gd name="connsiteY3" fmla="*/ 483717 h 1517495"/>
              <a:gd name="connsiteX4" fmla="*/ 2362200 w 2362200"/>
              <a:gd name="connsiteY4" fmla="*/ 1118713 h 1517495"/>
              <a:gd name="connsiteX5" fmla="*/ 1963418 w 2362200"/>
              <a:gd name="connsiteY5" fmla="*/ 1517495 h 1517495"/>
              <a:gd name="connsiteX6" fmla="*/ 406402 w 2362200"/>
              <a:gd name="connsiteY6" fmla="*/ 1517495 h 1517495"/>
              <a:gd name="connsiteX7" fmla="*/ 7620 w 2362200"/>
              <a:gd name="connsiteY7" fmla="*/ 1118713 h 1517495"/>
              <a:gd name="connsiteX8" fmla="*/ 0 w 2362200"/>
              <a:gd name="connsiteY8" fmla="*/ 102717 h 1517495"/>
              <a:gd name="connsiteX0" fmla="*/ 0 w 2362200"/>
              <a:gd name="connsiteY0" fmla="*/ 17782 h 1432560"/>
              <a:gd name="connsiteX1" fmla="*/ 406402 w 2362200"/>
              <a:gd name="connsiteY1" fmla="*/ 0 h 1432560"/>
              <a:gd name="connsiteX2" fmla="*/ 1963418 w 2362200"/>
              <a:gd name="connsiteY2" fmla="*/ 0 h 1432560"/>
              <a:gd name="connsiteX3" fmla="*/ 2362200 w 2362200"/>
              <a:gd name="connsiteY3" fmla="*/ 398782 h 1432560"/>
              <a:gd name="connsiteX4" fmla="*/ 2362200 w 2362200"/>
              <a:gd name="connsiteY4" fmla="*/ 1033778 h 1432560"/>
              <a:gd name="connsiteX5" fmla="*/ 1963418 w 2362200"/>
              <a:gd name="connsiteY5" fmla="*/ 1432560 h 1432560"/>
              <a:gd name="connsiteX6" fmla="*/ 406402 w 2362200"/>
              <a:gd name="connsiteY6" fmla="*/ 1432560 h 1432560"/>
              <a:gd name="connsiteX7" fmla="*/ 7620 w 2362200"/>
              <a:gd name="connsiteY7" fmla="*/ 1033778 h 1432560"/>
              <a:gd name="connsiteX8" fmla="*/ 0 w 2362200"/>
              <a:gd name="connsiteY8" fmla="*/ 17782 h 1432560"/>
              <a:gd name="connsiteX0" fmla="*/ 0 w 2362200"/>
              <a:gd name="connsiteY0" fmla="*/ 2542 h 1432560"/>
              <a:gd name="connsiteX1" fmla="*/ 406402 w 2362200"/>
              <a:gd name="connsiteY1" fmla="*/ 0 h 1432560"/>
              <a:gd name="connsiteX2" fmla="*/ 1963418 w 2362200"/>
              <a:gd name="connsiteY2" fmla="*/ 0 h 1432560"/>
              <a:gd name="connsiteX3" fmla="*/ 2362200 w 2362200"/>
              <a:gd name="connsiteY3" fmla="*/ 398782 h 1432560"/>
              <a:gd name="connsiteX4" fmla="*/ 2362200 w 2362200"/>
              <a:gd name="connsiteY4" fmla="*/ 1033778 h 1432560"/>
              <a:gd name="connsiteX5" fmla="*/ 1963418 w 2362200"/>
              <a:gd name="connsiteY5" fmla="*/ 1432560 h 1432560"/>
              <a:gd name="connsiteX6" fmla="*/ 406402 w 2362200"/>
              <a:gd name="connsiteY6" fmla="*/ 1432560 h 1432560"/>
              <a:gd name="connsiteX7" fmla="*/ 7620 w 2362200"/>
              <a:gd name="connsiteY7" fmla="*/ 1033778 h 1432560"/>
              <a:gd name="connsiteX8" fmla="*/ 0 w 2362200"/>
              <a:gd name="connsiteY8" fmla="*/ 2542 h 1432560"/>
              <a:gd name="connsiteX0" fmla="*/ 0 w 2354580"/>
              <a:gd name="connsiteY0" fmla="*/ 17782 h 1432560"/>
              <a:gd name="connsiteX1" fmla="*/ 398782 w 2354580"/>
              <a:gd name="connsiteY1" fmla="*/ 0 h 1432560"/>
              <a:gd name="connsiteX2" fmla="*/ 1955798 w 2354580"/>
              <a:gd name="connsiteY2" fmla="*/ 0 h 1432560"/>
              <a:gd name="connsiteX3" fmla="*/ 2354580 w 2354580"/>
              <a:gd name="connsiteY3" fmla="*/ 398782 h 1432560"/>
              <a:gd name="connsiteX4" fmla="*/ 2354580 w 2354580"/>
              <a:gd name="connsiteY4" fmla="*/ 1033778 h 1432560"/>
              <a:gd name="connsiteX5" fmla="*/ 1955798 w 2354580"/>
              <a:gd name="connsiteY5" fmla="*/ 1432560 h 1432560"/>
              <a:gd name="connsiteX6" fmla="*/ 398782 w 2354580"/>
              <a:gd name="connsiteY6" fmla="*/ 1432560 h 1432560"/>
              <a:gd name="connsiteX7" fmla="*/ 0 w 2354580"/>
              <a:gd name="connsiteY7" fmla="*/ 1033778 h 1432560"/>
              <a:gd name="connsiteX8" fmla="*/ 0 w 2354580"/>
              <a:gd name="connsiteY8" fmla="*/ 17782 h 1432560"/>
              <a:gd name="connsiteX0" fmla="*/ 0 w 2354580"/>
              <a:gd name="connsiteY0" fmla="*/ 0 h 1433828"/>
              <a:gd name="connsiteX1" fmla="*/ 398782 w 2354580"/>
              <a:gd name="connsiteY1" fmla="*/ 1268 h 1433828"/>
              <a:gd name="connsiteX2" fmla="*/ 1955798 w 2354580"/>
              <a:gd name="connsiteY2" fmla="*/ 1268 h 1433828"/>
              <a:gd name="connsiteX3" fmla="*/ 2354580 w 2354580"/>
              <a:gd name="connsiteY3" fmla="*/ 400050 h 1433828"/>
              <a:gd name="connsiteX4" fmla="*/ 2354580 w 2354580"/>
              <a:gd name="connsiteY4" fmla="*/ 1035046 h 1433828"/>
              <a:gd name="connsiteX5" fmla="*/ 1955798 w 2354580"/>
              <a:gd name="connsiteY5" fmla="*/ 1433828 h 1433828"/>
              <a:gd name="connsiteX6" fmla="*/ 398782 w 2354580"/>
              <a:gd name="connsiteY6" fmla="*/ 1433828 h 1433828"/>
              <a:gd name="connsiteX7" fmla="*/ 0 w 2354580"/>
              <a:gd name="connsiteY7" fmla="*/ 1035046 h 1433828"/>
              <a:gd name="connsiteX8" fmla="*/ 0 w 2354580"/>
              <a:gd name="connsiteY8" fmla="*/ 0 h 1433828"/>
              <a:gd name="connsiteX0" fmla="*/ 4763 w 2354580"/>
              <a:gd name="connsiteY0" fmla="*/ 3494 h 1432560"/>
              <a:gd name="connsiteX1" fmla="*/ 398782 w 2354580"/>
              <a:gd name="connsiteY1" fmla="*/ 0 h 1432560"/>
              <a:gd name="connsiteX2" fmla="*/ 1955798 w 2354580"/>
              <a:gd name="connsiteY2" fmla="*/ 0 h 1432560"/>
              <a:gd name="connsiteX3" fmla="*/ 2354580 w 2354580"/>
              <a:gd name="connsiteY3" fmla="*/ 398782 h 1432560"/>
              <a:gd name="connsiteX4" fmla="*/ 2354580 w 2354580"/>
              <a:gd name="connsiteY4" fmla="*/ 1033778 h 1432560"/>
              <a:gd name="connsiteX5" fmla="*/ 1955798 w 2354580"/>
              <a:gd name="connsiteY5" fmla="*/ 1432560 h 1432560"/>
              <a:gd name="connsiteX6" fmla="*/ 398782 w 2354580"/>
              <a:gd name="connsiteY6" fmla="*/ 1432560 h 1432560"/>
              <a:gd name="connsiteX7" fmla="*/ 0 w 2354580"/>
              <a:gd name="connsiteY7" fmla="*/ 1033778 h 1432560"/>
              <a:gd name="connsiteX8" fmla="*/ 4763 w 2354580"/>
              <a:gd name="connsiteY8" fmla="*/ 3494 h 1432560"/>
              <a:gd name="connsiteX0" fmla="*/ 2382 w 2354580"/>
              <a:gd name="connsiteY0" fmla="*/ 0 h 1436210"/>
              <a:gd name="connsiteX1" fmla="*/ 398782 w 2354580"/>
              <a:gd name="connsiteY1" fmla="*/ 3650 h 1436210"/>
              <a:gd name="connsiteX2" fmla="*/ 1955798 w 2354580"/>
              <a:gd name="connsiteY2" fmla="*/ 3650 h 1436210"/>
              <a:gd name="connsiteX3" fmla="*/ 2354580 w 2354580"/>
              <a:gd name="connsiteY3" fmla="*/ 402432 h 1436210"/>
              <a:gd name="connsiteX4" fmla="*/ 2354580 w 2354580"/>
              <a:gd name="connsiteY4" fmla="*/ 1037428 h 1436210"/>
              <a:gd name="connsiteX5" fmla="*/ 1955798 w 2354580"/>
              <a:gd name="connsiteY5" fmla="*/ 1436210 h 1436210"/>
              <a:gd name="connsiteX6" fmla="*/ 398782 w 2354580"/>
              <a:gd name="connsiteY6" fmla="*/ 1436210 h 1436210"/>
              <a:gd name="connsiteX7" fmla="*/ 0 w 2354580"/>
              <a:gd name="connsiteY7" fmla="*/ 1037428 h 1436210"/>
              <a:gd name="connsiteX8" fmla="*/ 2382 w 2354580"/>
              <a:gd name="connsiteY8" fmla="*/ 0 h 1436210"/>
              <a:gd name="connsiteX0" fmla="*/ 4763 w 2354580"/>
              <a:gd name="connsiteY0" fmla="*/ 5875 h 1432560"/>
              <a:gd name="connsiteX1" fmla="*/ 398782 w 2354580"/>
              <a:gd name="connsiteY1" fmla="*/ 0 h 1432560"/>
              <a:gd name="connsiteX2" fmla="*/ 1955798 w 2354580"/>
              <a:gd name="connsiteY2" fmla="*/ 0 h 1432560"/>
              <a:gd name="connsiteX3" fmla="*/ 2354580 w 2354580"/>
              <a:gd name="connsiteY3" fmla="*/ 398782 h 1432560"/>
              <a:gd name="connsiteX4" fmla="*/ 2354580 w 2354580"/>
              <a:gd name="connsiteY4" fmla="*/ 1033778 h 1432560"/>
              <a:gd name="connsiteX5" fmla="*/ 1955798 w 2354580"/>
              <a:gd name="connsiteY5" fmla="*/ 1432560 h 1432560"/>
              <a:gd name="connsiteX6" fmla="*/ 398782 w 2354580"/>
              <a:gd name="connsiteY6" fmla="*/ 1432560 h 1432560"/>
              <a:gd name="connsiteX7" fmla="*/ 0 w 2354580"/>
              <a:gd name="connsiteY7" fmla="*/ 1033778 h 1432560"/>
              <a:gd name="connsiteX8" fmla="*/ 4763 w 2354580"/>
              <a:gd name="connsiteY8" fmla="*/ 5875 h 1432560"/>
              <a:gd name="connsiteX0" fmla="*/ 4763 w 2354580"/>
              <a:gd name="connsiteY0" fmla="*/ 0 h 1433829"/>
              <a:gd name="connsiteX1" fmla="*/ 398782 w 2354580"/>
              <a:gd name="connsiteY1" fmla="*/ 1269 h 1433829"/>
              <a:gd name="connsiteX2" fmla="*/ 1955798 w 2354580"/>
              <a:gd name="connsiteY2" fmla="*/ 1269 h 1433829"/>
              <a:gd name="connsiteX3" fmla="*/ 2354580 w 2354580"/>
              <a:gd name="connsiteY3" fmla="*/ 400051 h 1433829"/>
              <a:gd name="connsiteX4" fmla="*/ 2354580 w 2354580"/>
              <a:gd name="connsiteY4" fmla="*/ 1035047 h 1433829"/>
              <a:gd name="connsiteX5" fmla="*/ 1955798 w 2354580"/>
              <a:gd name="connsiteY5" fmla="*/ 1433829 h 1433829"/>
              <a:gd name="connsiteX6" fmla="*/ 398782 w 2354580"/>
              <a:gd name="connsiteY6" fmla="*/ 1433829 h 1433829"/>
              <a:gd name="connsiteX7" fmla="*/ 0 w 2354580"/>
              <a:gd name="connsiteY7" fmla="*/ 1035047 h 1433829"/>
              <a:gd name="connsiteX8" fmla="*/ 4763 w 2354580"/>
              <a:gd name="connsiteY8" fmla="*/ 0 h 1433829"/>
              <a:gd name="connsiteX0" fmla="*/ 4763 w 2354580"/>
              <a:gd name="connsiteY0" fmla="*/ 0 h 1433829"/>
              <a:gd name="connsiteX1" fmla="*/ 398782 w 2354580"/>
              <a:gd name="connsiteY1" fmla="*/ 1269 h 1433829"/>
              <a:gd name="connsiteX2" fmla="*/ 1955798 w 2354580"/>
              <a:gd name="connsiteY2" fmla="*/ 1269 h 1433829"/>
              <a:gd name="connsiteX3" fmla="*/ 2354580 w 2354580"/>
              <a:gd name="connsiteY3" fmla="*/ 400051 h 1433829"/>
              <a:gd name="connsiteX4" fmla="*/ 2354580 w 2354580"/>
              <a:gd name="connsiteY4" fmla="*/ 1035047 h 1433829"/>
              <a:gd name="connsiteX5" fmla="*/ 1955798 w 2354580"/>
              <a:gd name="connsiteY5" fmla="*/ 1433829 h 1433829"/>
              <a:gd name="connsiteX6" fmla="*/ 398782 w 2354580"/>
              <a:gd name="connsiteY6" fmla="*/ 1433829 h 1433829"/>
              <a:gd name="connsiteX7" fmla="*/ 0 w 2354580"/>
              <a:gd name="connsiteY7" fmla="*/ 1035047 h 1433829"/>
              <a:gd name="connsiteX8" fmla="*/ 4763 w 2354580"/>
              <a:gd name="connsiteY8" fmla="*/ 0 h 1433829"/>
              <a:gd name="connsiteX0" fmla="*/ 4763 w 2354580"/>
              <a:gd name="connsiteY0" fmla="*/ 0 h 1433829"/>
              <a:gd name="connsiteX1" fmla="*/ 398782 w 2354580"/>
              <a:gd name="connsiteY1" fmla="*/ 1269 h 1433829"/>
              <a:gd name="connsiteX2" fmla="*/ 1955798 w 2354580"/>
              <a:gd name="connsiteY2" fmla="*/ 1269 h 1433829"/>
              <a:gd name="connsiteX3" fmla="*/ 2354580 w 2354580"/>
              <a:gd name="connsiteY3" fmla="*/ 400051 h 1433829"/>
              <a:gd name="connsiteX4" fmla="*/ 2354580 w 2354580"/>
              <a:gd name="connsiteY4" fmla="*/ 1035047 h 1433829"/>
              <a:gd name="connsiteX5" fmla="*/ 1955798 w 2354580"/>
              <a:gd name="connsiteY5" fmla="*/ 1433829 h 1433829"/>
              <a:gd name="connsiteX6" fmla="*/ 398782 w 2354580"/>
              <a:gd name="connsiteY6" fmla="*/ 1433829 h 1433829"/>
              <a:gd name="connsiteX7" fmla="*/ 0 w 2354580"/>
              <a:gd name="connsiteY7" fmla="*/ 1035047 h 1433829"/>
              <a:gd name="connsiteX8" fmla="*/ 4763 w 2354580"/>
              <a:gd name="connsiteY8" fmla="*/ 0 h 1433829"/>
              <a:gd name="connsiteX0" fmla="*/ 4763 w 2432776"/>
              <a:gd name="connsiteY0" fmla="*/ 0 h 1433829"/>
              <a:gd name="connsiteX1" fmla="*/ 398782 w 2432776"/>
              <a:gd name="connsiteY1" fmla="*/ 1269 h 1433829"/>
              <a:gd name="connsiteX2" fmla="*/ 1955798 w 2432776"/>
              <a:gd name="connsiteY2" fmla="*/ 1269 h 1433829"/>
              <a:gd name="connsiteX3" fmla="*/ 2354580 w 2432776"/>
              <a:gd name="connsiteY3" fmla="*/ 400051 h 1433829"/>
              <a:gd name="connsiteX4" fmla="*/ 2354580 w 2432776"/>
              <a:gd name="connsiteY4" fmla="*/ 1035047 h 1433829"/>
              <a:gd name="connsiteX5" fmla="*/ 2327273 w 2432776"/>
              <a:gd name="connsiteY5" fmla="*/ 1433829 h 1433829"/>
              <a:gd name="connsiteX6" fmla="*/ 398782 w 2432776"/>
              <a:gd name="connsiteY6" fmla="*/ 1433829 h 1433829"/>
              <a:gd name="connsiteX7" fmla="*/ 0 w 2432776"/>
              <a:gd name="connsiteY7" fmla="*/ 1035047 h 1433829"/>
              <a:gd name="connsiteX8" fmla="*/ 4763 w 2432776"/>
              <a:gd name="connsiteY8" fmla="*/ 0 h 1433829"/>
              <a:gd name="connsiteX0" fmla="*/ 4763 w 2441222"/>
              <a:gd name="connsiteY0" fmla="*/ 0 h 1433829"/>
              <a:gd name="connsiteX1" fmla="*/ 398782 w 2441222"/>
              <a:gd name="connsiteY1" fmla="*/ 1269 h 1433829"/>
              <a:gd name="connsiteX2" fmla="*/ 1955798 w 2441222"/>
              <a:gd name="connsiteY2" fmla="*/ 1269 h 1433829"/>
              <a:gd name="connsiteX3" fmla="*/ 2354580 w 2441222"/>
              <a:gd name="connsiteY3" fmla="*/ 400051 h 1433829"/>
              <a:gd name="connsiteX4" fmla="*/ 2354580 w 2441222"/>
              <a:gd name="connsiteY4" fmla="*/ 1035047 h 1433829"/>
              <a:gd name="connsiteX5" fmla="*/ 2339179 w 2441222"/>
              <a:gd name="connsiteY5" fmla="*/ 1431447 h 1433829"/>
              <a:gd name="connsiteX6" fmla="*/ 398782 w 2441222"/>
              <a:gd name="connsiteY6" fmla="*/ 1433829 h 1433829"/>
              <a:gd name="connsiteX7" fmla="*/ 0 w 2441222"/>
              <a:gd name="connsiteY7" fmla="*/ 1035047 h 1433829"/>
              <a:gd name="connsiteX8" fmla="*/ 4763 w 2441222"/>
              <a:gd name="connsiteY8" fmla="*/ 0 h 1433829"/>
              <a:gd name="connsiteX0" fmla="*/ 4763 w 2449885"/>
              <a:gd name="connsiteY0" fmla="*/ 0 h 1433829"/>
              <a:gd name="connsiteX1" fmla="*/ 398782 w 2449885"/>
              <a:gd name="connsiteY1" fmla="*/ 1269 h 1433829"/>
              <a:gd name="connsiteX2" fmla="*/ 1955798 w 2449885"/>
              <a:gd name="connsiteY2" fmla="*/ 1269 h 1433829"/>
              <a:gd name="connsiteX3" fmla="*/ 2354580 w 2449885"/>
              <a:gd name="connsiteY3" fmla="*/ 400051 h 1433829"/>
              <a:gd name="connsiteX4" fmla="*/ 2354580 w 2449885"/>
              <a:gd name="connsiteY4" fmla="*/ 1035047 h 1433829"/>
              <a:gd name="connsiteX5" fmla="*/ 2351086 w 2449885"/>
              <a:gd name="connsiteY5" fmla="*/ 1433828 h 1433829"/>
              <a:gd name="connsiteX6" fmla="*/ 398782 w 2449885"/>
              <a:gd name="connsiteY6" fmla="*/ 1433829 h 1433829"/>
              <a:gd name="connsiteX7" fmla="*/ 0 w 2449885"/>
              <a:gd name="connsiteY7" fmla="*/ 1035047 h 1433829"/>
              <a:gd name="connsiteX8" fmla="*/ 4763 w 2449885"/>
              <a:gd name="connsiteY8" fmla="*/ 0 h 1433829"/>
              <a:gd name="connsiteX0" fmla="*/ 4763 w 2355967"/>
              <a:gd name="connsiteY0" fmla="*/ 0 h 1433829"/>
              <a:gd name="connsiteX1" fmla="*/ 398782 w 2355967"/>
              <a:gd name="connsiteY1" fmla="*/ 1269 h 1433829"/>
              <a:gd name="connsiteX2" fmla="*/ 1955798 w 2355967"/>
              <a:gd name="connsiteY2" fmla="*/ 1269 h 1433829"/>
              <a:gd name="connsiteX3" fmla="*/ 2354580 w 2355967"/>
              <a:gd name="connsiteY3" fmla="*/ 400051 h 1433829"/>
              <a:gd name="connsiteX4" fmla="*/ 2354580 w 2355967"/>
              <a:gd name="connsiteY4" fmla="*/ 1035047 h 1433829"/>
              <a:gd name="connsiteX5" fmla="*/ 2351086 w 2355967"/>
              <a:gd name="connsiteY5" fmla="*/ 1433828 h 1433829"/>
              <a:gd name="connsiteX6" fmla="*/ 398782 w 2355967"/>
              <a:gd name="connsiteY6" fmla="*/ 1433829 h 1433829"/>
              <a:gd name="connsiteX7" fmla="*/ 0 w 2355967"/>
              <a:gd name="connsiteY7" fmla="*/ 1035047 h 1433829"/>
              <a:gd name="connsiteX8" fmla="*/ 4763 w 2355967"/>
              <a:gd name="connsiteY8" fmla="*/ 0 h 1433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5967" h="1433829">
                <a:moveTo>
                  <a:pt x="4763" y="0"/>
                </a:moveTo>
                <a:cubicBezTo>
                  <a:pt x="30957" y="1215"/>
                  <a:pt x="178541" y="1269"/>
                  <a:pt x="398782" y="1269"/>
                </a:cubicBezTo>
                <a:lnTo>
                  <a:pt x="1955798" y="1269"/>
                </a:lnTo>
                <a:cubicBezTo>
                  <a:pt x="2176039" y="1269"/>
                  <a:pt x="2354580" y="179810"/>
                  <a:pt x="2354580" y="400051"/>
                </a:cubicBezTo>
                <a:lnTo>
                  <a:pt x="2354580" y="1035047"/>
                </a:lnTo>
                <a:cubicBezTo>
                  <a:pt x="2354580" y="1255288"/>
                  <a:pt x="2359396" y="1431446"/>
                  <a:pt x="2351086" y="1433828"/>
                </a:cubicBezTo>
                <a:lnTo>
                  <a:pt x="398782" y="1433829"/>
                </a:lnTo>
                <a:cubicBezTo>
                  <a:pt x="178541" y="1433829"/>
                  <a:pt x="0" y="1255288"/>
                  <a:pt x="0" y="1035047"/>
                </a:cubicBezTo>
                <a:cubicBezTo>
                  <a:pt x="1588" y="691619"/>
                  <a:pt x="3175" y="343428"/>
                  <a:pt x="4763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ctr"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Value enhancement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Corporate valuation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Investor research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Target identification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Strategic buyer negotiations</a:t>
            </a:r>
          </a:p>
        </p:txBody>
      </p:sp>
      <p:sp>
        <p:nvSpPr>
          <p:cNvPr id="17" name="Freeform 131">
            <a:extLst>
              <a:ext uri="{FF2B5EF4-FFF2-40B4-BE49-F238E27FC236}">
                <a16:creationId xmlns:a16="http://schemas.microsoft.com/office/drawing/2014/main" xmlns="" id="{821F23EE-1B20-4E9C-B293-B3DC4E03342E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515625" y="3429000"/>
            <a:ext cx="565002" cy="365120"/>
          </a:xfrm>
          <a:custGeom>
            <a:avLst/>
            <a:gdLst>
              <a:gd name="T0" fmla="*/ 2958 w 3751"/>
              <a:gd name="T1" fmla="*/ 1980 h 2424"/>
              <a:gd name="T2" fmla="*/ 2858 w 3751"/>
              <a:gd name="T3" fmla="*/ 2201 h 2424"/>
              <a:gd name="T4" fmla="*/ 3406 w 3751"/>
              <a:gd name="T5" fmla="*/ 2201 h 2424"/>
              <a:gd name="T6" fmla="*/ 3305 w 3751"/>
              <a:gd name="T7" fmla="*/ 1980 h 2424"/>
              <a:gd name="T8" fmla="*/ 2958 w 3751"/>
              <a:gd name="T9" fmla="*/ 1980 h 2424"/>
              <a:gd name="T10" fmla="*/ 1703 w 3751"/>
              <a:gd name="T11" fmla="*/ 1980 h 2424"/>
              <a:gd name="T12" fmla="*/ 1601 w 3751"/>
              <a:gd name="T13" fmla="*/ 2201 h 2424"/>
              <a:gd name="T14" fmla="*/ 2150 w 3751"/>
              <a:gd name="T15" fmla="*/ 2201 h 2424"/>
              <a:gd name="T16" fmla="*/ 2049 w 3751"/>
              <a:gd name="T17" fmla="*/ 1980 h 2424"/>
              <a:gd name="T18" fmla="*/ 1703 w 3751"/>
              <a:gd name="T19" fmla="*/ 1980 h 2424"/>
              <a:gd name="T20" fmla="*/ 446 w 3751"/>
              <a:gd name="T21" fmla="*/ 1980 h 2424"/>
              <a:gd name="T22" fmla="*/ 346 w 3751"/>
              <a:gd name="T23" fmla="*/ 2201 h 2424"/>
              <a:gd name="T24" fmla="*/ 894 w 3751"/>
              <a:gd name="T25" fmla="*/ 2201 h 2424"/>
              <a:gd name="T26" fmla="*/ 794 w 3751"/>
              <a:gd name="T27" fmla="*/ 1980 h 2424"/>
              <a:gd name="T28" fmla="*/ 446 w 3751"/>
              <a:gd name="T29" fmla="*/ 1980 h 2424"/>
              <a:gd name="T30" fmla="*/ 2815 w 3751"/>
              <a:gd name="T31" fmla="*/ 1757 h 2424"/>
              <a:gd name="T32" fmla="*/ 3448 w 3751"/>
              <a:gd name="T33" fmla="*/ 1757 h 2424"/>
              <a:gd name="T34" fmla="*/ 3751 w 3751"/>
              <a:gd name="T35" fmla="*/ 2424 h 2424"/>
              <a:gd name="T36" fmla="*/ 2512 w 3751"/>
              <a:gd name="T37" fmla="*/ 2424 h 2424"/>
              <a:gd name="T38" fmla="*/ 2815 w 3751"/>
              <a:gd name="T39" fmla="*/ 1757 h 2424"/>
              <a:gd name="T40" fmla="*/ 1558 w 3751"/>
              <a:gd name="T41" fmla="*/ 1757 h 2424"/>
              <a:gd name="T42" fmla="*/ 2193 w 3751"/>
              <a:gd name="T43" fmla="*/ 1757 h 2424"/>
              <a:gd name="T44" fmla="*/ 2495 w 3751"/>
              <a:gd name="T45" fmla="*/ 2424 h 2424"/>
              <a:gd name="T46" fmla="*/ 1256 w 3751"/>
              <a:gd name="T47" fmla="*/ 2424 h 2424"/>
              <a:gd name="T48" fmla="*/ 1558 w 3751"/>
              <a:gd name="T49" fmla="*/ 1757 h 2424"/>
              <a:gd name="T50" fmla="*/ 303 w 3751"/>
              <a:gd name="T51" fmla="*/ 1757 h 2424"/>
              <a:gd name="T52" fmla="*/ 937 w 3751"/>
              <a:gd name="T53" fmla="*/ 1757 h 2424"/>
              <a:gd name="T54" fmla="*/ 1240 w 3751"/>
              <a:gd name="T55" fmla="*/ 2424 h 2424"/>
              <a:gd name="T56" fmla="*/ 0 w 3751"/>
              <a:gd name="T57" fmla="*/ 2424 h 2424"/>
              <a:gd name="T58" fmla="*/ 303 w 3751"/>
              <a:gd name="T59" fmla="*/ 1757 h 2424"/>
              <a:gd name="T60" fmla="*/ 2306 w 3751"/>
              <a:gd name="T61" fmla="*/ 1089 h 2424"/>
              <a:gd name="T62" fmla="*/ 2205 w 3751"/>
              <a:gd name="T63" fmla="*/ 1310 h 2424"/>
              <a:gd name="T64" fmla="*/ 2753 w 3751"/>
              <a:gd name="T65" fmla="*/ 1310 h 2424"/>
              <a:gd name="T66" fmla="*/ 2653 w 3751"/>
              <a:gd name="T67" fmla="*/ 1089 h 2424"/>
              <a:gd name="T68" fmla="*/ 2306 w 3751"/>
              <a:gd name="T69" fmla="*/ 1089 h 2424"/>
              <a:gd name="T70" fmla="*/ 1046 w 3751"/>
              <a:gd name="T71" fmla="*/ 1089 h 2424"/>
              <a:gd name="T72" fmla="*/ 946 w 3751"/>
              <a:gd name="T73" fmla="*/ 1310 h 2424"/>
              <a:gd name="T74" fmla="*/ 1494 w 3751"/>
              <a:gd name="T75" fmla="*/ 1310 h 2424"/>
              <a:gd name="T76" fmla="*/ 1394 w 3751"/>
              <a:gd name="T77" fmla="*/ 1089 h 2424"/>
              <a:gd name="T78" fmla="*/ 1046 w 3751"/>
              <a:gd name="T79" fmla="*/ 1089 h 2424"/>
              <a:gd name="T80" fmla="*/ 2162 w 3751"/>
              <a:gd name="T81" fmla="*/ 866 h 2424"/>
              <a:gd name="T82" fmla="*/ 2797 w 3751"/>
              <a:gd name="T83" fmla="*/ 866 h 2424"/>
              <a:gd name="T84" fmla="*/ 3099 w 3751"/>
              <a:gd name="T85" fmla="*/ 1532 h 2424"/>
              <a:gd name="T86" fmla="*/ 1860 w 3751"/>
              <a:gd name="T87" fmla="*/ 1532 h 2424"/>
              <a:gd name="T88" fmla="*/ 2162 w 3751"/>
              <a:gd name="T89" fmla="*/ 866 h 2424"/>
              <a:gd name="T90" fmla="*/ 903 w 3751"/>
              <a:gd name="T91" fmla="*/ 866 h 2424"/>
              <a:gd name="T92" fmla="*/ 1538 w 3751"/>
              <a:gd name="T93" fmla="*/ 866 h 2424"/>
              <a:gd name="T94" fmla="*/ 1840 w 3751"/>
              <a:gd name="T95" fmla="*/ 1532 h 2424"/>
              <a:gd name="T96" fmla="*/ 601 w 3751"/>
              <a:gd name="T97" fmla="*/ 1532 h 2424"/>
              <a:gd name="T98" fmla="*/ 903 w 3751"/>
              <a:gd name="T99" fmla="*/ 866 h 2424"/>
              <a:gd name="T100" fmla="*/ 1703 w 3751"/>
              <a:gd name="T101" fmla="*/ 223 h 2424"/>
              <a:gd name="T102" fmla="*/ 1601 w 3751"/>
              <a:gd name="T103" fmla="*/ 445 h 2424"/>
              <a:gd name="T104" fmla="*/ 2150 w 3751"/>
              <a:gd name="T105" fmla="*/ 445 h 2424"/>
              <a:gd name="T106" fmla="*/ 2049 w 3751"/>
              <a:gd name="T107" fmla="*/ 223 h 2424"/>
              <a:gd name="T108" fmla="*/ 1703 w 3751"/>
              <a:gd name="T109" fmla="*/ 223 h 2424"/>
              <a:gd name="T110" fmla="*/ 1558 w 3751"/>
              <a:gd name="T111" fmla="*/ 0 h 2424"/>
              <a:gd name="T112" fmla="*/ 2193 w 3751"/>
              <a:gd name="T113" fmla="*/ 0 h 2424"/>
              <a:gd name="T114" fmla="*/ 2495 w 3751"/>
              <a:gd name="T115" fmla="*/ 668 h 2424"/>
              <a:gd name="T116" fmla="*/ 1256 w 3751"/>
              <a:gd name="T117" fmla="*/ 668 h 2424"/>
              <a:gd name="T118" fmla="*/ 1558 w 3751"/>
              <a:gd name="T119" fmla="*/ 0 h 2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751" h="2424">
                <a:moveTo>
                  <a:pt x="2958" y="1980"/>
                </a:moveTo>
                <a:lnTo>
                  <a:pt x="2858" y="2201"/>
                </a:lnTo>
                <a:lnTo>
                  <a:pt x="3406" y="2201"/>
                </a:lnTo>
                <a:lnTo>
                  <a:pt x="3305" y="1980"/>
                </a:lnTo>
                <a:lnTo>
                  <a:pt x="2958" y="1980"/>
                </a:lnTo>
                <a:close/>
                <a:moveTo>
                  <a:pt x="1703" y="1980"/>
                </a:moveTo>
                <a:lnTo>
                  <a:pt x="1601" y="2201"/>
                </a:lnTo>
                <a:lnTo>
                  <a:pt x="2150" y="2201"/>
                </a:lnTo>
                <a:lnTo>
                  <a:pt x="2049" y="1980"/>
                </a:lnTo>
                <a:lnTo>
                  <a:pt x="1703" y="1980"/>
                </a:lnTo>
                <a:close/>
                <a:moveTo>
                  <a:pt x="446" y="1980"/>
                </a:moveTo>
                <a:lnTo>
                  <a:pt x="346" y="2201"/>
                </a:lnTo>
                <a:lnTo>
                  <a:pt x="894" y="2201"/>
                </a:lnTo>
                <a:lnTo>
                  <a:pt x="794" y="1980"/>
                </a:lnTo>
                <a:lnTo>
                  <a:pt x="446" y="1980"/>
                </a:lnTo>
                <a:close/>
                <a:moveTo>
                  <a:pt x="2815" y="1757"/>
                </a:moveTo>
                <a:lnTo>
                  <a:pt x="3448" y="1757"/>
                </a:lnTo>
                <a:lnTo>
                  <a:pt x="3751" y="2424"/>
                </a:lnTo>
                <a:lnTo>
                  <a:pt x="2512" y="2424"/>
                </a:lnTo>
                <a:lnTo>
                  <a:pt x="2815" y="1757"/>
                </a:lnTo>
                <a:close/>
                <a:moveTo>
                  <a:pt x="1558" y="1757"/>
                </a:moveTo>
                <a:lnTo>
                  <a:pt x="2193" y="1757"/>
                </a:lnTo>
                <a:lnTo>
                  <a:pt x="2495" y="2424"/>
                </a:lnTo>
                <a:lnTo>
                  <a:pt x="1256" y="2424"/>
                </a:lnTo>
                <a:lnTo>
                  <a:pt x="1558" y="1757"/>
                </a:lnTo>
                <a:close/>
                <a:moveTo>
                  <a:pt x="303" y="1757"/>
                </a:moveTo>
                <a:lnTo>
                  <a:pt x="937" y="1757"/>
                </a:lnTo>
                <a:lnTo>
                  <a:pt x="1240" y="2424"/>
                </a:lnTo>
                <a:lnTo>
                  <a:pt x="0" y="2424"/>
                </a:lnTo>
                <a:lnTo>
                  <a:pt x="303" y="1757"/>
                </a:lnTo>
                <a:close/>
                <a:moveTo>
                  <a:pt x="2306" y="1089"/>
                </a:moveTo>
                <a:lnTo>
                  <a:pt x="2205" y="1310"/>
                </a:lnTo>
                <a:lnTo>
                  <a:pt x="2753" y="1310"/>
                </a:lnTo>
                <a:lnTo>
                  <a:pt x="2653" y="1089"/>
                </a:lnTo>
                <a:lnTo>
                  <a:pt x="2306" y="1089"/>
                </a:lnTo>
                <a:close/>
                <a:moveTo>
                  <a:pt x="1046" y="1089"/>
                </a:moveTo>
                <a:lnTo>
                  <a:pt x="946" y="1310"/>
                </a:lnTo>
                <a:lnTo>
                  <a:pt x="1494" y="1310"/>
                </a:lnTo>
                <a:lnTo>
                  <a:pt x="1394" y="1089"/>
                </a:lnTo>
                <a:lnTo>
                  <a:pt x="1046" y="1089"/>
                </a:lnTo>
                <a:close/>
                <a:moveTo>
                  <a:pt x="2162" y="866"/>
                </a:moveTo>
                <a:lnTo>
                  <a:pt x="2797" y="866"/>
                </a:lnTo>
                <a:lnTo>
                  <a:pt x="3099" y="1532"/>
                </a:lnTo>
                <a:lnTo>
                  <a:pt x="1860" y="1532"/>
                </a:lnTo>
                <a:lnTo>
                  <a:pt x="2162" y="866"/>
                </a:lnTo>
                <a:close/>
                <a:moveTo>
                  <a:pt x="903" y="866"/>
                </a:moveTo>
                <a:lnTo>
                  <a:pt x="1538" y="866"/>
                </a:lnTo>
                <a:lnTo>
                  <a:pt x="1840" y="1532"/>
                </a:lnTo>
                <a:lnTo>
                  <a:pt x="601" y="1532"/>
                </a:lnTo>
                <a:lnTo>
                  <a:pt x="903" y="866"/>
                </a:lnTo>
                <a:close/>
                <a:moveTo>
                  <a:pt x="1703" y="223"/>
                </a:moveTo>
                <a:lnTo>
                  <a:pt x="1601" y="445"/>
                </a:lnTo>
                <a:lnTo>
                  <a:pt x="2150" y="445"/>
                </a:lnTo>
                <a:lnTo>
                  <a:pt x="2049" y="223"/>
                </a:lnTo>
                <a:lnTo>
                  <a:pt x="1703" y="223"/>
                </a:lnTo>
                <a:close/>
                <a:moveTo>
                  <a:pt x="1558" y="0"/>
                </a:moveTo>
                <a:lnTo>
                  <a:pt x="2193" y="0"/>
                </a:lnTo>
                <a:lnTo>
                  <a:pt x="2495" y="668"/>
                </a:lnTo>
                <a:lnTo>
                  <a:pt x="1256" y="668"/>
                </a:lnTo>
                <a:lnTo>
                  <a:pt x="1558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xmlns="" id="{23F826D3-5AD4-408A-B56F-09B733A98AE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1428405" y="3429000"/>
            <a:ext cx="229766" cy="365120"/>
          </a:xfrm>
          <a:custGeom>
            <a:avLst/>
            <a:gdLst>
              <a:gd name="T0" fmla="*/ 2349 w 3705"/>
              <a:gd name="T1" fmla="*/ 5668 h 5886"/>
              <a:gd name="T2" fmla="*/ 2406 w 3705"/>
              <a:gd name="T3" fmla="*/ 5768 h 5886"/>
              <a:gd name="T4" fmla="*/ 2349 w 3705"/>
              <a:gd name="T5" fmla="*/ 5870 h 5886"/>
              <a:gd name="T6" fmla="*/ 227 w 3705"/>
              <a:gd name="T7" fmla="*/ 5882 h 5886"/>
              <a:gd name="T8" fmla="*/ 145 w 3705"/>
              <a:gd name="T9" fmla="*/ 5800 h 5886"/>
              <a:gd name="T10" fmla="*/ 175 w 3705"/>
              <a:gd name="T11" fmla="*/ 5686 h 5886"/>
              <a:gd name="T12" fmla="*/ 3004 w 3705"/>
              <a:gd name="T13" fmla="*/ 3637 h 5886"/>
              <a:gd name="T14" fmla="*/ 3300 w 3705"/>
              <a:gd name="T15" fmla="*/ 3694 h 5886"/>
              <a:gd name="T16" fmla="*/ 3546 w 3705"/>
              <a:gd name="T17" fmla="*/ 3867 h 5886"/>
              <a:gd name="T18" fmla="*/ 3689 w 3705"/>
              <a:gd name="T19" fmla="*/ 4123 h 5886"/>
              <a:gd name="T20" fmla="*/ 3696 w 3705"/>
              <a:gd name="T21" fmla="*/ 4403 h 5886"/>
              <a:gd name="T22" fmla="*/ 3639 w 3705"/>
              <a:gd name="T23" fmla="*/ 4717 h 5886"/>
              <a:gd name="T24" fmla="*/ 3585 w 3705"/>
              <a:gd name="T25" fmla="*/ 5054 h 5886"/>
              <a:gd name="T26" fmla="*/ 3603 w 3705"/>
              <a:gd name="T27" fmla="*/ 5402 h 5886"/>
              <a:gd name="T28" fmla="*/ 3635 w 3705"/>
              <a:gd name="T29" fmla="*/ 5700 h 5886"/>
              <a:gd name="T30" fmla="*/ 3175 w 3705"/>
              <a:gd name="T31" fmla="*/ 4656 h 5886"/>
              <a:gd name="T32" fmla="*/ 3159 w 3705"/>
              <a:gd name="T33" fmla="*/ 4453 h 5886"/>
              <a:gd name="T34" fmla="*/ 3030 w 3705"/>
              <a:gd name="T35" fmla="*/ 4285 h 5886"/>
              <a:gd name="T36" fmla="*/ 2846 w 3705"/>
              <a:gd name="T37" fmla="*/ 4224 h 5886"/>
              <a:gd name="T38" fmla="*/ 2670 w 3705"/>
              <a:gd name="T39" fmla="*/ 4289 h 5886"/>
              <a:gd name="T40" fmla="*/ 2575 w 3705"/>
              <a:gd name="T41" fmla="*/ 4451 h 5886"/>
              <a:gd name="T42" fmla="*/ 2593 w 3705"/>
              <a:gd name="T43" fmla="*/ 4651 h 5886"/>
              <a:gd name="T44" fmla="*/ 2722 w 3705"/>
              <a:gd name="T45" fmla="*/ 4817 h 5886"/>
              <a:gd name="T46" fmla="*/ 2904 w 3705"/>
              <a:gd name="T47" fmla="*/ 4876 h 5886"/>
              <a:gd name="T48" fmla="*/ 3373 w 3705"/>
              <a:gd name="T49" fmla="*/ 5750 h 5886"/>
              <a:gd name="T50" fmla="*/ 3137 w 3705"/>
              <a:gd name="T51" fmla="*/ 5524 h 5886"/>
              <a:gd name="T52" fmla="*/ 2857 w 3705"/>
              <a:gd name="T53" fmla="*/ 5377 h 5886"/>
              <a:gd name="T54" fmla="*/ 2564 w 3705"/>
              <a:gd name="T55" fmla="*/ 5276 h 5886"/>
              <a:gd name="T56" fmla="*/ 2295 w 3705"/>
              <a:gd name="T57" fmla="*/ 5174 h 5886"/>
              <a:gd name="T58" fmla="*/ 2083 w 3705"/>
              <a:gd name="T59" fmla="*/ 5036 h 5886"/>
              <a:gd name="T60" fmla="*/ 1936 w 3705"/>
              <a:gd name="T61" fmla="*/ 4771 h 5886"/>
              <a:gd name="T62" fmla="*/ 1926 w 3705"/>
              <a:gd name="T63" fmla="*/ 4431 h 5886"/>
              <a:gd name="T64" fmla="*/ 2072 w 3705"/>
              <a:gd name="T65" fmla="*/ 4115 h 5886"/>
              <a:gd name="T66" fmla="*/ 2350 w 3705"/>
              <a:gd name="T67" fmla="*/ 3851 h 5886"/>
              <a:gd name="T68" fmla="*/ 2680 w 3705"/>
              <a:gd name="T69" fmla="*/ 3689 h 5886"/>
              <a:gd name="T70" fmla="*/ 3004 w 3705"/>
              <a:gd name="T71" fmla="*/ 3637 h 5886"/>
              <a:gd name="T72" fmla="*/ 710 w 3705"/>
              <a:gd name="T73" fmla="*/ 44 h 5886"/>
              <a:gd name="T74" fmla="*/ 939 w 3705"/>
              <a:gd name="T75" fmla="*/ 271 h 5886"/>
              <a:gd name="T76" fmla="*/ 1315 w 3705"/>
              <a:gd name="T77" fmla="*/ 751 h 5886"/>
              <a:gd name="T78" fmla="*/ 1760 w 3705"/>
              <a:gd name="T79" fmla="*/ 1283 h 5886"/>
              <a:gd name="T80" fmla="*/ 2209 w 3705"/>
              <a:gd name="T81" fmla="*/ 1779 h 5886"/>
              <a:gd name="T82" fmla="*/ 2363 w 3705"/>
              <a:gd name="T83" fmla="*/ 2081 h 5886"/>
              <a:gd name="T84" fmla="*/ 2457 w 3705"/>
              <a:gd name="T85" fmla="*/ 2461 h 5886"/>
              <a:gd name="T86" fmla="*/ 2504 w 3705"/>
              <a:gd name="T87" fmla="*/ 2870 h 5886"/>
              <a:gd name="T88" fmla="*/ 2515 w 3705"/>
              <a:gd name="T89" fmla="*/ 3261 h 5886"/>
              <a:gd name="T90" fmla="*/ 1897 w 3705"/>
              <a:gd name="T91" fmla="*/ 3691 h 5886"/>
              <a:gd name="T92" fmla="*/ 1503 w 3705"/>
              <a:gd name="T93" fmla="*/ 3430 h 5886"/>
              <a:gd name="T94" fmla="*/ 1124 w 3705"/>
              <a:gd name="T95" fmla="*/ 3127 h 5886"/>
              <a:gd name="T96" fmla="*/ 828 w 3705"/>
              <a:gd name="T97" fmla="*/ 2800 h 5886"/>
              <a:gd name="T98" fmla="*/ 626 w 3705"/>
              <a:gd name="T99" fmla="*/ 2320 h 5886"/>
              <a:gd name="T100" fmla="*/ 353 w 3705"/>
              <a:gd name="T101" fmla="*/ 1528 h 5886"/>
              <a:gd name="T102" fmla="*/ 120 w 3705"/>
              <a:gd name="T103" fmla="*/ 894 h 5886"/>
              <a:gd name="T104" fmla="*/ 2 w 3705"/>
              <a:gd name="T105" fmla="*/ 517 h 5886"/>
              <a:gd name="T106" fmla="*/ 39 w 3705"/>
              <a:gd name="T107" fmla="*/ 298 h 5886"/>
              <a:gd name="T108" fmla="*/ 196 w 3705"/>
              <a:gd name="T109" fmla="*/ 109 h 5886"/>
              <a:gd name="T110" fmla="*/ 460 w 3705"/>
              <a:gd name="T111" fmla="*/ 3 h 5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705" h="5886">
                <a:moveTo>
                  <a:pt x="257" y="5652"/>
                </a:moveTo>
                <a:lnTo>
                  <a:pt x="2290" y="5652"/>
                </a:lnTo>
                <a:lnTo>
                  <a:pt x="2320" y="5656"/>
                </a:lnTo>
                <a:lnTo>
                  <a:pt x="2349" y="5668"/>
                </a:lnTo>
                <a:lnTo>
                  <a:pt x="2372" y="5686"/>
                </a:lnTo>
                <a:lnTo>
                  <a:pt x="2390" y="5709"/>
                </a:lnTo>
                <a:lnTo>
                  <a:pt x="2402" y="5738"/>
                </a:lnTo>
                <a:lnTo>
                  <a:pt x="2406" y="5768"/>
                </a:lnTo>
                <a:lnTo>
                  <a:pt x="2402" y="5800"/>
                </a:lnTo>
                <a:lnTo>
                  <a:pt x="2390" y="5827"/>
                </a:lnTo>
                <a:lnTo>
                  <a:pt x="2372" y="5852"/>
                </a:lnTo>
                <a:lnTo>
                  <a:pt x="2349" y="5870"/>
                </a:lnTo>
                <a:lnTo>
                  <a:pt x="2320" y="5882"/>
                </a:lnTo>
                <a:lnTo>
                  <a:pt x="2290" y="5886"/>
                </a:lnTo>
                <a:lnTo>
                  <a:pt x="257" y="5886"/>
                </a:lnTo>
                <a:lnTo>
                  <a:pt x="227" y="5882"/>
                </a:lnTo>
                <a:lnTo>
                  <a:pt x="198" y="5870"/>
                </a:lnTo>
                <a:lnTo>
                  <a:pt x="175" y="5852"/>
                </a:lnTo>
                <a:lnTo>
                  <a:pt x="157" y="5827"/>
                </a:lnTo>
                <a:lnTo>
                  <a:pt x="145" y="5800"/>
                </a:lnTo>
                <a:lnTo>
                  <a:pt x="141" y="5768"/>
                </a:lnTo>
                <a:lnTo>
                  <a:pt x="145" y="5738"/>
                </a:lnTo>
                <a:lnTo>
                  <a:pt x="157" y="5709"/>
                </a:lnTo>
                <a:lnTo>
                  <a:pt x="175" y="5686"/>
                </a:lnTo>
                <a:lnTo>
                  <a:pt x="198" y="5668"/>
                </a:lnTo>
                <a:lnTo>
                  <a:pt x="227" y="5656"/>
                </a:lnTo>
                <a:lnTo>
                  <a:pt x="257" y="5652"/>
                </a:lnTo>
                <a:close/>
                <a:moveTo>
                  <a:pt x="3004" y="3637"/>
                </a:moveTo>
                <a:lnTo>
                  <a:pt x="3080" y="3641"/>
                </a:lnTo>
                <a:lnTo>
                  <a:pt x="3157" y="3651"/>
                </a:lnTo>
                <a:lnTo>
                  <a:pt x="3230" y="3669"/>
                </a:lnTo>
                <a:lnTo>
                  <a:pt x="3300" y="3694"/>
                </a:lnTo>
                <a:lnTo>
                  <a:pt x="3368" y="3728"/>
                </a:lnTo>
                <a:lnTo>
                  <a:pt x="3432" y="3767"/>
                </a:lnTo>
                <a:lnTo>
                  <a:pt x="3491" y="3814"/>
                </a:lnTo>
                <a:lnTo>
                  <a:pt x="3546" y="3867"/>
                </a:lnTo>
                <a:lnTo>
                  <a:pt x="3596" y="3930"/>
                </a:lnTo>
                <a:lnTo>
                  <a:pt x="3642" y="3998"/>
                </a:lnTo>
                <a:lnTo>
                  <a:pt x="3671" y="4058"/>
                </a:lnTo>
                <a:lnTo>
                  <a:pt x="3689" y="4123"/>
                </a:lnTo>
                <a:lnTo>
                  <a:pt x="3701" y="4189"/>
                </a:lnTo>
                <a:lnTo>
                  <a:pt x="3705" y="4256"/>
                </a:lnTo>
                <a:lnTo>
                  <a:pt x="3703" y="4328"/>
                </a:lnTo>
                <a:lnTo>
                  <a:pt x="3696" y="4403"/>
                </a:lnTo>
                <a:lnTo>
                  <a:pt x="3685" y="4478"/>
                </a:lnTo>
                <a:lnTo>
                  <a:pt x="3671" y="4556"/>
                </a:lnTo>
                <a:lnTo>
                  <a:pt x="3655" y="4637"/>
                </a:lnTo>
                <a:lnTo>
                  <a:pt x="3639" y="4717"/>
                </a:lnTo>
                <a:lnTo>
                  <a:pt x="3623" y="4801"/>
                </a:lnTo>
                <a:lnTo>
                  <a:pt x="3607" y="4885"/>
                </a:lnTo>
                <a:lnTo>
                  <a:pt x="3594" y="4969"/>
                </a:lnTo>
                <a:lnTo>
                  <a:pt x="3585" y="5054"/>
                </a:lnTo>
                <a:lnTo>
                  <a:pt x="3580" y="5142"/>
                </a:lnTo>
                <a:lnTo>
                  <a:pt x="3582" y="5227"/>
                </a:lnTo>
                <a:lnTo>
                  <a:pt x="3589" y="5315"/>
                </a:lnTo>
                <a:lnTo>
                  <a:pt x="3603" y="5402"/>
                </a:lnTo>
                <a:lnTo>
                  <a:pt x="3626" y="5490"/>
                </a:lnTo>
                <a:lnTo>
                  <a:pt x="3658" y="5575"/>
                </a:lnTo>
                <a:lnTo>
                  <a:pt x="3703" y="5661"/>
                </a:lnTo>
                <a:lnTo>
                  <a:pt x="3635" y="5700"/>
                </a:lnTo>
                <a:lnTo>
                  <a:pt x="3109" y="4787"/>
                </a:lnTo>
                <a:lnTo>
                  <a:pt x="3139" y="4747"/>
                </a:lnTo>
                <a:lnTo>
                  <a:pt x="3161" y="4704"/>
                </a:lnTo>
                <a:lnTo>
                  <a:pt x="3175" y="4656"/>
                </a:lnTo>
                <a:lnTo>
                  <a:pt x="3184" y="4606"/>
                </a:lnTo>
                <a:lnTo>
                  <a:pt x="3184" y="4556"/>
                </a:lnTo>
                <a:lnTo>
                  <a:pt x="3175" y="4505"/>
                </a:lnTo>
                <a:lnTo>
                  <a:pt x="3159" y="4453"/>
                </a:lnTo>
                <a:lnTo>
                  <a:pt x="3136" y="4401"/>
                </a:lnTo>
                <a:lnTo>
                  <a:pt x="3105" y="4356"/>
                </a:lnTo>
                <a:lnTo>
                  <a:pt x="3070" y="4317"/>
                </a:lnTo>
                <a:lnTo>
                  <a:pt x="3030" y="4285"/>
                </a:lnTo>
                <a:lnTo>
                  <a:pt x="2986" y="4258"/>
                </a:lnTo>
                <a:lnTo>
                  <a:pt x="2941" y="4240"/>
                </a:lnTo>
                <a:lnTo>
                  <a:pt x="2895" y="4228"/>
                </a:lnTo>
                <a:lnTo>
                  <a:pt x="2846" y="4224"/>
                </a:lnTo>
                <a:lnTo>
                  <a:pt x="2800" y="4228"/>
                </a:lnTo>
                <a:lnTo>
                  <a:pt x="2754" y="4240"/>
                </a:lnTo>
                <a:lnTo>
                  <a:pt x="2709" y="4260"/>
                </a:lnTo>
                <a:lnTo>
                  <a:pt x="2670" y="4289"/>
                </a:lnTo>
                <a:lnTo>
                  <a:pt x="2636" y="4323"/>
                </a:lnTo>
                <a:lnTo>
                  <a:pt x="2609" y="4362"/>
                </a:lnTo>
                <a:lnTo>
                  <a:pt x="2588" y="4405"/>
                </a:lnTo>
                <a:lnTo>
                  <a:pt x="2575" y="4451"/>
                </a:lnTo>
                <a:lnTo>
                  <a:pt x="2568" y="4501"/>
                </a:lnTo>
                <a:lnTo>
                  <a:pt x="2568" y="4551"/>
                </a:lnTo>
                <a:lnTo>
                  <a:pt x="2577" y="4601"/>
                </a:lnTo>
                <a:lnTo>
                  <a:pt x="2593" y="4651"/>
                </a:lnTo>
                <a:lnTo>
                  <a:pt x="2616" y="4701"/>
                </a:lnTo>
                <a:lnTo>
                  <a:pt x="2647" y="4746"/>
                </a:lnTo>
                <a:lnTo>
                  <a:pt x="2682" y="4785"/>
                </a:lnTo>
                <a:lnTo>
                  <a:pt x="2722" y="4817"/>
                </a:lnTo>
                <a:lnTo>
                  <a:pt x="2764" y="4842"/>
                </a:lnTo>
                <a:lnTo>
                  <a:pt x="2811" y="4862"/>
                </a:lnTo>
                <a:lnTo>
                  <a:pt x="2857" y="4872"/>
                </a:lnTo>
                <a:lnTo>
                  <a:pt x="2904" y="4876"/>
                </a:lnTo>
                <a:lnTo>
                  <a:pt x="2952" y="4872"/>
                </a:lnTo>
                <a:lnTo>
                  <a:pt x="3480" y="5790"/>
                </a:lnTo>
                <a:lnTo>
                  <a:pt x="3421" y="5825"/>
                </a:lnTo>
                <a:lnTo>
                  <a:pt x="3373" y="5750"/>
                </a:lnTo>
                <a:lnTo>
                  <a:pt x="3319" y="5684"/>
                </a:lnTo>
                <a:lnTo>
                  <a:pt x="3262" y="5624"/>
                </a:lnTo>
                <a:lnTo>
                  <a:pt x="3202" y="5572"/>
                </a:lnTo>
                <a:lnTo>
                  <a:pt x="3137" y="5524"/>
                </a:lnTo>
                <a:lnTo>
                  <a:pt x="3070" y="5481"/>
                </a:lnTo>
                <a:lnTo>
                  <a:pt x="3000" y="5443"/>
                </a:lnTo>
                <a:lnTo>
                  <a:pt x="2929" y="5409"/>
                </a:lnTo>
                <a:lnTo>
                  <a:pt x="2857" y="5377"/>
                </a:lnTo>
                <a:lnTo>
                  <a:pt x="2784" y="5351"/>
                </a:lnTo>
                <a:lnTo>
                  <a:pt x="2711" y="5324"/>
                </a:lnTo>
                <a:lnTo>
                  <a:pt x="2638" y="5299"/>
                </a:lnTo>
                <a:lnTo>
                  <a:pt x="2564" y="5276"/>
                </a:lnTo>
                <a:lnTo>
                  <a:pt x="2495" y="5251"/>
                </a:lnTo>
                <a:lnTo>
                  <a:pt x="2425" y="5227"/>
                </a:lnTo>
                <a:lnTo>
                  <a:pt x="2359" y="5201"/>
                </a:lnTo>
                <a:lnTo>
                  <a:pt x="2295" y="5174"/>
                </a:lnTo>
                <a:lnTo>
                  <a:pt x="2236" y="5145"/>
                </a:lnTo>
                <a:lnTo>
                  <a:pt x="2181" y="5113"/>
                </a:lnTo>
                <a:lnTo>
                  <a:pt x="2129" y="5076"/>
                </a:lnTo>
                <a:lnTo>
                  <a:pt x="2083" y="5036"/>
                </a:lnTo>
                <a:lnTo>
                  <a:pt x="2043" y="4992"/>
                </a:lnTo>
                <a:lnTo>
                  <a:pt x="2009" y="4940"/>
                </a:lnTo>
                <a:lnTo>
                  <a:pt x="1967" y="4856"/>
                </a:lnTo>
                <a:lnTo>
                  <a:pt x="1936" y="4771"/>
                </a:lnTo>
                <a:lnTo>
                  <a:pt x="1917" y="4687"/>
                </a:lnTo>
                <a:lnTo>
                  <a:pt x="1910" y="4601"/>
                </a:lnTo>
                <a:lnTo>
                  <a:pt x="1913" y="4515"/>
                </a:lnTo>
                <a:lnTo>
                  <a:pt x="1926" y="4431"/>
                </a:lnTo>
                <a:lnTo>
                  <a:pt x="1949" y="4349"/>
                </a:lnTo>
                <a:lnTo>
                  <a:pt x="1981" y="4269"/>
                </a:lnTo>
                <a:lnTo>
                  <a:pt x="2022" y="4190"/>
                </a:lnTo>
                <a:lnTo>
                  <a:pt x="2072" y="4115"/>
                </a:lnTo>
                <a:lnTo>
                  <a:pt x="2131" y="4044"/>
                </a:lnTo>
                <a:lnTo>
                  <a:pt x="2197" y="3976"/>
                </a:lnTo>
                <a:lnTo>
                  <a:pt x="2270" y="3912"/>
                </a:lnTo>
                <a:lnTo>
                  <a:pt x="2350" y="3851"/>
                </a:lnTo>
                <a:lnTo>
                  <a:pt x="2438" y="3798"/>
                </a:lnTo>
                <a:lnTo>
                  <a:pt x="2518" y="3755"/>
                </a:lnTo>
                <a:lnTo>
                  <a:pt x="2598" y="3717"/>
                </a:lnTo>
                <a:lnTo>
                  <a:pt x="2680" y="3689"/>
                </a:lnTo>
                <a:lnTo>
                  <a:pt x="2761" y="3666"/>
                </a:lnTo>
                <a:lnTo>
                  <a:pt x="2843" y="3650"/>
                </a:lnTo>
                <a:lnTo>
                  <a:pt x="2923" y="3639"/>
                </a:lnTo>
                <a:lnTo>
                  <a:pt x="3004" y="3637"/>
                </a:lnTo>
                <a:close/>
                <a:moveTo>
                  <a:pt x="526" y="0"/>
                </a:moveTo>
                <a:lnTo>
                  <a:pt x="591" y="5"/>
                </a:lnTo>
                <a:lnTo>
                  <a:pt x="653" y="21"/>
                </a:lnTo>
                <a:lnTo>
                  <a:pt x="710" y="44"/>
                </a:lnTo>
                <a:lnTo>
                  <a:pt x="762" y="75"/>
                </a:lnTo>
                <a:lnTo>
                  <a:pt x="810" y="112"/>
                </a:lnTo>
                <a:lnTo>
                  <a:pt x="851" y="159"/>
                </a:lnTo>
                <a:lnTo>
                  <a:pt x="939" y="271"/>
                </a:lnTo>
                <a:lnTo>
                  <a:pt x="1028" y="385"/>
                </a:lnTo>
                <a:lnTo>
                  <a:pt x="1121" y="505"/>
                </a:lnTo>
                <a:lnTo>
                  <a:pt x="1217" y="626"/>
                </a:lnTo>
                <a:lnTo>
                  <a:pt x="1315" y="751"/>
                </a:lnTo>
                <a:lnTo>
                  <a:pt x="1419" y="878"/>
                </a:lnTo>
                <a:lnTo>
                  <a:pt x="1528" y="1010"/>
                </a:lnTo>
                <a:lnTo>
                  <a:pt x="1640" y="1146"/>
                </a:lnTo>
                <a:lnTo>
                  <a:pt x="1760" y="1283"/>
                </a:lnTo>
                <a:lnTo>
                  <a:pt x="1886" y="1426"/>
                </a:lnTo>
                <a:lnTo>
                  <a:pt x="2020" y="1572"/>
                </a:lnTo>
                <a:lnTo>
                  <a:pt x="2159" y="1722"/>
                </a:lnTo>
                <a:lnTo>
                  <a:pt x="2209" y="1779"/>
                </a:lnTo>
                <a:lnTo>
                  <a:pt x="2254" y="1845"/>
                </a:lnTo>
                <a:lnTo>
                  <a:pt x="2295" y="1917"/>
                </a:lnTo>
                <a:lnTo>
                  <a:pt x="2331" y="1997"/>
                </a:lnTo>
                <a:lnTo>
                  <a:pt x="2363" y="2081"/>
                </a:lnTo>
                <a:lnTo>
                  <a:pt x="2391" y="2170"/>
                </a:lnTo>
                <a:lnTo>
                  <a:pt x="2418" y="2265"/>
                </a:lnTo>
                <a:lnTo>
                  <a:pt x="2440" y="2361"/>
                </a:lnTo>
                <a:lnTo>
                  <a:pt x="2457" y="2461"/>
                </a:lnTo>
                <a:lnTo>
                  <a:pt x="2473" y="2563"/>
                </a:lnTo>
                <a:lnTo>
                  <a:pt x="2486" y="2664"/>
                </a:lnTo>
                <a:lnTo>
                  <a:pt x="2497" y="2766"/>
                </a:lnTo>
                <a:lnTo>
                  <a:pt x="2504" y="2870"/>
                </a:lnTo>
                <a:lnTo>
                  <a:pt x="2509" y="2971"/>
                </a:lnTo>
                <a:lnTo>
                  <a:pt x="2513" y="3070"/>
                </a:lnTo>
                <a:lnTo>
                  <a:pt x="2515" y="3166"/>
                </a:lnTo>
                <a:lnTo>
                  <a:pt x="2515" y="3261"/>
                </a:lnTo>
                <a:lnTo>
                  <a:pt x="2511" y="3350"/>
                </a:lnTo>
                <a:lnTo>
                  <a:pt x="2507" y="3434"/>
                </a:lnTo>
                <a:lnTo>
                  <a:pt x="1990" y="3750"/>
                </a:lnTo>
                <a:lnTo>
                  <a:pt x="1897" y="3691"/>
                </a:lnTo>
                <a:lnTo>
                  <a:pt x="1801" y="3630"/>
                </a:lnTo>
                <a:lnTo>
                  <a:pt x="1703" y="3566"/>
                </a:lnTo>
                <a:lnTo>
                  <a:pt x="1603" y="3500"/>
                </a:lnTo>
                <a:lnTo>
                  <a:pt x="1503" y="3430"/>
                </a:lnTo>
                <a:lnTo>
                  <a:pt x="1404" y="3357"/>
                </a:lnTo>
                <a:lnTo>
                  <a:pt x="1306" y="3282"/>
                </a:lnTo>
                <a:lnTo>
                  <a:pt x="1214" y="3205"/>
                </a:lnTo>
                <a:lnTo>
                  <a:pt x="1124" y="3127"/>
                </a:lnTo>
                <a:lnTo>
                  <a:pt x="1039" y="3046"/>
                </a:lnTo>
                <a:lnTo>
                  <a:pt x="962" y="2964"/>
                </a:lnTo>
                <a:lnTo>
                  <a:pt x="891" y="2882"/>
                </a:lnTo>
                <a:lnTo>
                  <a:pt x="828" y="2800"/>
                </a:lnTo>
                <a:lnTo>
                  <a:pt x="773" y="2716"/>
                </a:lnTo>
                <a:lnTo>
                  <a:pt x="730" y="2632"/>
                </a:lnTo>
                <a:lnTo>
                  <a:pt x="698" y="2548"/>
                </a:lnTo>
                <a:lnTo>
                  <a:pt x="626" y="2320"/>
                </a:lnTo>
                <a:lnTo>
                  <a:pt x="557" y="2106"/>
                </a:lnTo>
                <a:lnTo>
                  <a:pt x="487" y="1902"/>
                </a:lnTo>
                <a:lnTo>
                  <a:pt x="419" y="1710"/>
                </a:lnTo>
                <a:lnTo>
                  <a:pt x="353" y="1528"/>
                </a:lnTo>
                <a:lnTo>
                  <a:pt x="291" y="1356"/>
                </a:lnTo>
                <a:lnTo>
                  <a:pt x="230" y="1194"/>
                </a:lnTo>
                <a:lnTo>
                  <a:pt x="173" y="1040"/>
                </a:lnTo>
                <a:lnTo>
                  <a:pt x="120" y="894"/>
                </a:lnTo>
                <a:lnTo>
                  <a:pt x="70" y="757"/>
                </a:lnTo>
                <a:lnTo>
                  <a:pt x="23" y="626"/>
                </a:lnTo>
                <a:lnTo>
                  <a:pt x="9" y="573"/>
                </a:lnTo>
                <a:lnTo>
                  <a:pt x="2" y="517"/>
                </a:lnTo>
                <a:lnTo>
                  <a:pt x="0" y="462"/>
                </a:lnTo>
                <a:lnTo>
                  <a:pt x="5" y="407"/>
                </a:lnTo>
                <a:lnTo>
                  <a:pt x="20" y="351"/>
                </a:lnTo>
                <a:lnTo>
                  <a:pt x="39" y="298"/>
                </a:lnTo>
                <a:lnTo>
                  <a:pt x="68" y="246"/>
                </a:lnTo>
                <a:lnTo>
                  <a:pt x="104" y="198"/>
                </a:lnTo>
                <a:lnTo>
                  <a:pt x="146" y="151"/>
                </a:lnTo>
                <a:lnTo>
                  <a:pt x="196" y="109"/>
                </a:lnTo>
                <a:lnTo>
                  <a:pt x="255" y="71"/>
                </a:lnTo>
                <a:lnTo>
                  <a:pt x="323" y="39"/>
                </a:lnTo>
                <a:lnTo>
                  <a:pt x="393" y="16"/>
                </a:lnTo>
                <a:lnTo>
                  <a:pt x="460" y="3"/>
                </a:lnTo>
                <a:lnTo>
                  <a:pt x="526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CAFC7042-61AE-4AD6-B1C5-2343A2E80626}"/>
              </a:ext>
            </a:extLst>
          </p:cNvPr>
          <p:cNvCxnSpPr>
            <a:cxnSpLocks/>
          </p:cNvCxnSpPr>
          <p:nvPr/>
        </p:nvCxnSpPr>
        <p:spPr>
          <a:xfrm>
            <a:off x="2952126" y="1547610"/>
            <a:ext cx="822960" cy="0"/>
          </a:xfrm>
          <a:prstGeom prst="straightConnector1">
            <a:avLst/>
          </a:prstGeom>
          <a:ln w="38100">
            <a:solidFill>
              <a:srgbClr val="236B88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C638D55E-B65E-499F-812B-3E752CF099AB}"/>
              </a:ext>
            </a:extLst>
          </p:cNvPr>
          <p:cNvCxnSpPr>
            <a:cxnSpLocks/>
          </p:cNvCxnSpPr>
          <p:nvPr/>
        </p:nvCxnSpPr>
        <p:spPr>
          <a:xfrm>
            <a:off x="5835619" y="1547610"/>
            <a:ext cx="822960" cy="0"/>
          </a:xfrm>
          <a:prstGeom prst="straightConnector1">
            <a:avLst/>
          </a:prstGeom>
          <a:ln w="38100">
            <a:solidFill>
              <a:srgbClr val="236B88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464DFB16-7D30-4E1D-8D1D-EB059C79AFF6}"/>
              </a:ext>
            </a:extLst>
          </p:cNvPr>
          <p:cNvCxnSpPr>
            <a:cxnSpLocks/>
          </p:cNvCxnSpPr>
          <p:nvPr/>
        </p:nvCxnSpPr>
        <p:spPr>
          <a:xfrm>
            <a:off x="8721385" y="1547610"/>
            <a:ext cx="822960" cy="0"/>
          </a:xfrm>
          <a:prstGeom prst="straightConnector1">
            <a:avLst/>
          </a:prstGeom>
          <a:ln w="38100">
            <a:solidFill>
              <a:srgbClr val="236B88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76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B Covid-19 Resource Center" id="{4C6CB66C-12CE-4FD2-9883-CFBF78AF1D7A}" vid="{38D7AA0B-F02A-48FE-9509-4C7A7C054E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F8919DE-9BD9-47A9-9F5D-16EBB96879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0A5AF1-8C57-4290-936E-5FD27C9572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7F4215-C6BB-44A3-9A5E-9446E6835900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16c05727-aa75-4e4a-9b5f-8a80a1165891"/>
    <ds:schemaRef ds:uri="71af3243-3dd4-4a8d-8c0d-dd76da1f02a5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WB Covid-19 Resource Center</Template>
  <TotalTime>0</TotalTime>
  <Words>1548</Words>
  <Application>Microsoft Macintosh PowerPoint</Application>
  <PresentationFormat>Widescreen</PresentationFormat>
  <Paragraphs>225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Calibri</vt:lpstr>
      <vt:lpstr>Calibri Light</vt:lpstr>
      <vt:lpstr>CiscoSans ExtraLight</vt:lpstr>
      <vt:lpstr>Courier New</vt:lpstr>
      <vt:lpstr>Georgia</vt:lpstr>
      <vt:lpstr>Gill Sans</vt:lpstr>
      <vt:lpstr>Gill Sans SemiBold</vt:lpstr>
      <vt:lpstr>ＭＳ Ｐゴシック</vt:lpstr>
      <vt:lpstr>Times New Roman</vt:lpstr>
      <vt:lpstr>Wingdings</vt:lpstr>
      <vt:lpstr>Arial</vt:lpstr>
      <vt:lpstr>Office Theme</vt:lpstr>
      <vt:lpstr>Business Strategies for Market Volatility</vt:lpstr>
      <vt:lpstr>  Covid – 19; A generational executive challenge </vt:lpstr>
      <vt:lpstr>         It’s different this time …. </vt:lpstr>
      <vt:lpstr>17 million job losses in past 21 days    </vt:lpstr>
      <vt:lpstr>PowerPoint Presentation</vt:lpstr>
      <vt:lpstr>Strategic Growth  Advisory </vt:lpstr>
      <vt:lpstr>  The New Economic World  </vt:lpstr>
      <vt:lpstr>SGA Covid-19 Essential Skill Set  </vt:lpstr>
      <vt:lpstr>How WB Helps</vt:lpstr>
      <vt:lpstr>SG&amp;A – Capital Management</vt:lpstr>
      <vt:lpstr>SG&amp;A – Finance &amp; Liquidity</vt:lpstr>
      <vt:lpstr>SG&amp;A - Strategy</vt:lpstr>
      <vt:lpstr>  If I were the boss… 5 things that I would do today…</vt:lpstr>
      <vt:lpstr>   Real World Plans…</vt:lpstr>
      <vt:lpstr>Questions?</vt:lpstr>
      <vt:lpstr>Contact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2020-03-30T12:37:08Z</dcterms:created>
  <dcterms:modified xsi:type="dcterms:W3CDTF">2020-04-14T21:56:49Z</dcterms:modified>
</cp:coreProperties>
</file>